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2"/>
  </p:notesMasterIdLst>
  <p:sldIdLst>
    <p:sldId id="256" r:id="rId2"/>
    <p:sldId id="257" r:id="rId3"/>
    <p:sldId id="302" r:id="rId4"/>
    <p:sldId id="299" r:id="rId5"/>
    <p:sldId id="289" r:id="rId6"/>
    <p:sldId id="258" r:id="rId7"/>
    <p:sldId id="300" r:id="rId8"/>
    <p:sldId id="290" r:id="rId9"/>
    <p:sldId id="291" r:id="rId10"/>
    <p:sldId id="261" r:id="rId11"/>
    <p:sldId id="262" r:id="rId12"/>
    <p:sldId id="263" r:id="rId13"/>
    <p:sldId id="304" r:id="rId14"/>
    <p:sldId id="305" r:id="rId15"/>
    <p:sldId id="306" r:id="rId16"/>
    <p:sldId id="264" r:id="rId17"/>
    <p:sldId id="265" r:id="rId18"/>
    <p:sldId id="307" r:id="rId19"/>
    <p:sldId id="279" r:id="rId20"/>
    <p:sldId id="308" r:id="rId21"/>
    <p:sldId id="285" r:id="rId22"/>
    <p:sldId id="280" r:id="rId23"/>
    <p:sldId id="284" r:id="rId24"/>
    <p:sldId id="281" r:id="rId25"/>
    <p:sldId id="282" r:id="rId26"/>
    <p:sldId id="288" r:id="rId27"/>
    <p:sldId id="297" r:id="rId28"/>
    <p:sldId id="272" r:id="rId29"/>
    <p:sldId id="273" r:id="rId30"/>
    <p:sldId id="274" r:id="rId31"/>
    <p:sldId id="276" r:id="rId32"/>
    <p:sldId id="278" r:id="rId33"/>
    <p:sldId id="277" r:id="rId34"/>
    <p:sldId id="275" r:id="rId35"/>
    <p:sldId id="295" r:id="rId36"/>
    <p:sldId id="303" r:id="rId37"/>
    <p:sldId id="293" r:id="rId38"/>
    <p:sldId id="301" r:id="rId39"/>
    <p:sldId id="294" r:id="rId40"/>
    <p:sldId id="296" r:id="rId41"/>
  </p:sldIdLst>
  <p:sldSz cx="12192000" cy="6858000"/>
  <p:notesSz cx="6797675" cy="987425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A71"/>
    <a:srgbClr val="03090D"/>
    <a:srgbClr val="061119"/>
    <a:srgbClr val="06121B"/>
    <a:srgbClr val="0DC189"/>
    <a:srgbClr val="091922"/>
    <a:srgbClr val="022A40"/>
    <a:srgbClr val="316B8B"/>
    <a:srgbClr val="0938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60"/>
  </p:normalViewPr>
  <p:slideViewPr>
    <p:cSldViewPr snapToGrid="0">
      <p:cViewPr>
        <p:scale>
          <a:sx n="75" d="100"/>
          <a:sy n="75" d="100"/>
        </p:scale>
        <p:origin x="2238" y="9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5427"/>
          </a:xfrm>
          <a:prstGeom prst="rect">
            <a:avLst/>
          </a:prstGeom>
        </p:spPr>
        <p:txBody>
          <a:bodyPr vert="horz" lIns="91440" tIns="45720" rIns="91440" bIns="45720" rtlCol="0"/>
          <a:lstStyle>
            <a:lvl1pPr algn="r">
              <a:defRPr sz="1200"/>
            </a:lvl1pPr>
          </a:lstStyle>
          <a:p>
            <a:fld id="{F4096190-7895-436A-AB13-57597703E27F}" type="datetimeFigureOut">
              <a:rPr lang="ko-KR" altLang="en-US" smtClean="0"/>
              <a:t>2021-06-09</a:t>
            </a:fld>
            <a:endParaRPr lang="ko-KR" altLang="en-US"/>
          </a:p>
        </p:txBody>
      </p:sp>
      <p:sp>
        <p:nvSpPr>
          <p:cNvPr id="4" name="슬라이드 이미지 개체 틀 3"/>
          <p:cNvSpPr>
            <a:spLocks noGrp="1" noRot="1" noChangeAspect="1"/>
          </p:cNvSpPr>
          <p:nvPr>
            <p:ph type="sldImg" idx="2"/>
          </p:nvPr>
        </p:nvSpPr>
        <p:spPr>
          <a:xfrm>
            <a:off x="436563" y="1233488"/>
            <a:ext cx="5924550" cy="333375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378824"/>
            <a:ext cx="2945659" cy="495426"/>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378824"/>
            <a:ext cx="2945659" cy="495426"/>
          </a:xfrm>
          <a:prstGeom prst="rect">
            <a:avLst/>
          </a:prstGeom>
        </p:spPr>
        <p:txBody>
          <a:bodyPr vert="horz" lIns="91440" tIns="45720" rIns="91440" bIns="45720" rtlCol="0" anchor="b"/>
          <a:lstStyle>
            <a:lvl1pPr algn="r">
              <a:defRPr sz="1200"/>
            </a:lvl1pPr>
          </a:lstStyle>
          <a:p>
            <a:fld id="{98F0C777-92E8-4976-9B0C-20A990C80C04}" type="slidenum">
              <a:rPr lang="ko-KR" altLang="en-US" smtClean="0"/>
              <a:t>‹#›</a:t>
            </a:fld>
            <a:endParaRPr lang="ko-KR" altLang="en-US"/>
          </a:p>
        </p:txBody>
      </p:sp>
    </p:spTree>
    <p:extLst>
      <p:ext uri="{BB962C8B-B14F-4D97-AF65-F5344CB8AC3E}">
        <p14:creationId xmlns:p14="http://schemas.microsoft.com/office/powerpoint/2010/main" val="144928532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latinLnBrk="1"/>
            <a:r>
              <a:rPr lang="en-US" altLang="ko-KR" sz="1300" i="1" dirty="0"/>
              <a:t>Our classification of false gene loss is mainly based on the result generated by the program CAT, comparative annotation toolkit.</a:t>
            </a:r>
            <a:endParaRPr lang="ko-KR" altLang="ko-KR" sz="1300" dirty="0"/>
          </a:p>
          <a:p>
            <a:pPr latinLnBrk="1"/>
            <a:r>
              <a:rPr lang="en-US" altLang="ko-KR" sz="1300" i="1" dirty="0"/>
              <a:t>(CAT is the program to project annotation data from a reference to target assemblies based on genomic alignment done by cactus. </a:t>
            </a:r>
            <a:endParaRPr lang="ko-KR" altLang="ko-KR" sz="1300" dirty="0"/>
          </a:p>
          <a:p>
            <a:pPr latinLnBrk="1"/>
            <a:r>
              <a:rPr lang="en-US" altLang="ko-KR" sz="1300" i="1" dirty="0"/>
              <a:t>Even though it’s main purpose is between-species analysis, we think that CAT can be also utilized to project VGP annotation to previous assembly as well. )</a:t>
            </a:r>
            <a:endParaRPr lang="ko-KR" altLang="ko-KR" sz="1300" dirty="0"/>
          </a:p>
          <a:p>
            <a:pPr latinLnBrk="1"/>
            <a:r>
              <a:rPr lang="en-US" altLang="ko-KR" sz="1300" i="1" dirty="0"/>
              <a:t>So, the VGP and previous assemblies were aligned with cactus, and then CAT was used to project annotation from VGP to previous assembly. </a:t>
            </a:r>
            <a:endParaRPr lang="ko-KR" altLang="ko-KR" sz="1300" dirty="0"/>
          </a:p>
          <a:p>
            <a:pPr latinLnBrk="1"/>
            <a:r>
              <a:rPr lang="en-US" altLang="ko-KR" sz="1300" i="1" dirty="0"/>
              <a:t>Finally, we compared CAT and original VGP annotation in order to detect false gene loss.</a:t>
            </a:r>
            <a:endParaRPr lang="ko-KR" altLang="ko-KR" sz="1300" dirty="0"/>
          </a:p>
          <a:p>
            <a:pPr latinLnBrk="1"/>
            <a:r>
              <a:rPr lang="en-US" altLang="ko-KR" sz="1300" i="1" dirty="0"/>
              <a:t>Instead of using all transcripts of the VGP annotation, the longest transcript of each gene was used as a representative transcript to simplify the result.</a:t>
            </a:r>
            <a:endParaRPr lang="ko-KR" altLang="ko-KR" sz="1300" dirty="0"/>
          </a:p>
          <a:p>
            <a:pPr latinLnBrk="1"/>
            <a:endParaRPr lang="en-US" altLang="ko-KR" sz="1300" i="1" dirty="0"/>
          </a:p>
          <a:p>
            <a:pPr latinLnBrk="1"/>
            <a:r>
              <a:rPr lang="en-US" altLang="ko-KR" sz="1300" i="1" dirty="0"/>
              <a:t>We have analyzed 4 species, platypus, zebra finch, tiger fugu and climbing perch. VGP assembly &amp; annotation of each species were used as a reference. For platypus and zebra finch, two previous assemblies based on sanger and </a:t>
            </a:r>
            <a:r>
              <a:rPr lang="en-US" altLang="ko-KR" sz="1300" i="1" dirty="0" err="1"/>
              <a:t>pacbio</a:t>
            </a:r>
            <a:r>
              <a:rPr lang="en-US" altLang="ko-KR" sz="1300" i="1" dirty="0"/>
              <a:t> were analyzed in order to check the effect of sequencing platform on the amount of false gene loss. And for fishes, Sanger assembly for fugu and illumine assembly for climbing perch were used as a target assembly.</a:t>
            </a:r>
            <a:endParaRPr lang="ko-KR" altLang="ko-KR" sz="1300" dirty="0"/>
          </a:p>
          <a:p>
            <a:endParaRPr lang="ko-KR" altLang="en-US" dirty="0"/>
          </a:p>
        </p:txBody>
      </p:sp>
      <p:sp>
        <p:nvSpPr>
          <p:cNvPr id="4" name="슬라이드 번호 개체 틀 3"/>
          <p:cNvSpPr>
            <a:spLocks noGrp="1"/>
          </p:cNvSpPr>
          <p:nvPr>
            <p:ph type="sldNum" sz="quarter" idx="5"/>
          </p:nvPr>
        </p:nvSpPr>
        <p:spPr/>
        <p:txBody>
          <a:bodyPr/>
          <a:lstStyle/>
          <a:p>
            <a:fld id="{AA8CF58D-D798-4160-9468-7C4F997813EF}" type="slidenum">
              <a:rPr lang="ko-KR" altLang="en-US" smtClean="0"/>
              <a:t>13</a:t>
            </a:fld>
            <a:endParaRPr lang="ko-KR" altLang="en-US"/>
          </a:p>
        </p:txBody>
      </p:sp>
    </p:spTree>
    <p:extLst>
      <p:ext uri="{BB962C8B-B14F-4D97-AF65-F5344CB8AC3E}">
        <p14:creationId xmlns:p14="http://schemas.microsoft.com/office/powerpoint/2010/main" val="219687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C42010EF-7FBE-47D5-893E-372389A9418E}" type="datetime1">
              <a:rPr lang="ko-KR" altLang="en-US" smtClean="0"/>
              <a:t>2021-06-10</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5B1A2C70-E979-4B06-803D-95206E9E193C}" type="slidenum">
              <a:rPr lang="ko-KR" altLang="en-US" smtClean="0"/>
              <a:t>‹#›</a:t>
            </a:fld>
            <a:endParaRPr lang="ko-KR" altLang="en-US" dirty="0"/>
          </a:p>
        </p:txBody>
      </p:sp>
    </p:spTree>
    <p:extLst>
      <p:ext uri="{BB962C8B-B14F-4D97-AF65-F5344CB8AC3E}">
        <p14:creationId xmlns:p14="http://schemas.microsoft.com/office/powerpoint/2010/main" val="889495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4AD7E52-B912-4A1F-A5AA-64A9DD8962AB}" type="datetime1">
              <a:rPr lang="ko-KR" altLang="en-US" smtClean="0"/>
              <a:t>2021-06-10</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5B1A2C70-E979-4B06-803D-95206E9E193C}" type="slidenum">
              <a:rPr lang="ko-KR" altLang="en-US" smtClean="0"/>
              <a:t>‹#›</a:t>
            </a:fld>
            <a:endParaRPr lang="ko-KR" altLang="en-US" dirty="0"/>
          </a:p>
        </p:txBody>
      </p:sp>
    </p:spTree>
    <p:extLst>
      <p:ext uri="{BB962C8B-B14F-4D97-AF65-F5344CB8AC3E}">
        <p14:creationId xmlns:p14="http://schemas.microsoft.com/office/powerpoint/2010/main" val="76116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BBB2EF4-7F16-4776-9D03-824C7552DDFD}" type="datetime1">
              <a:rPr lang="ko-KR" altLang="en-US" smtClean="0"/>
              <a:t>2021-06-10</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5B1A2C70-E979-4B06-803D-95206E9E193C}" type="slidenum">
              <a:rPr lang="ko-KR" altLang="en-US" smtClean="0"/>
              <a:t>‹#›</a:t>
            </a:fld>
            <a:endParaRPr lang="ko-KR" altLang="en-US" dirty="0"/>
          </a:p>
        </p:txBody>
      </p:sp>
    </p:spTree>
    <p:extLst>
      <p:ext uri="{BB962C8B-B14F-4D97-AF65-F5344CB8AC3E}">
        <p14:creationId xmlns:p14="http://schemas.microsoft.com/office/powerpoint/2010/main" val="418987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AEAC8D8-F21F-4B57-8BF7-2D155DCEAC52}" type="datetime1">
              <a:rPr lang="ko-KR" altLang="en-US" smtClean="0"/>
              <a:t>2021-06-10</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a:xfrm>
            <a:off x="8610600" y="6492875"/>
            <a:ext cx="2743200" cy="365125"/>
          </a:xfrm>
        </p:spPr>
        <p:txBody>
          <a:bodyPr/>
          <a:lstStyle>
            <a:lvl1pPr>
              <a:defRPr sz="1800"/>
            </a:lvl1pPr>
          </a:lstStyle>
          <a:p>
            <a:fld id="{5B1A2C70-E979-4B06-803D-95206E9E193C}" type="slidenum">
              <a:rPr lang="ko-KR" altLang="en-US" smtClean="0"/>
              <a:pPr/>
              <a:t>‹#›</a:t>
            </a:fld>
            <a:endParaRPr lang="ko-KR" altLang="en-US" dirty="0"/>
          </a:p>
        </p:txBody>
      </p:sp>
    </p:spTree>
    <p:extLst>
      <p:ext uri="{BB962C8B-B14F-4D97-AF65-F5344CB8AC3E}">
        <p14:creationId xmlns:p14="http://schemas.microsoft.com/office/powerpoint/2010/main" val="178802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BF8C6E58-B177-4545-B65F-F7B2CAC10E3A}" type="datetime1">
              <a:rPr lang="ko-KR" altLang="en-US" smtClean="0"/>
              <a:t>2021-06-10</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5B1A2C70-E979-4B06-803D-95206E9E193C}" type="slidenum">
              <a:rPr lang="ko-KR" altLang="en-US" smtClean="0"/>
              <a:t>‹#›</a:t>
            </a:fld>
            <a:endParaRPr lang="ko-KR" altLang="en-US" dirty="0"/>
          </a:p>
        </p:txBody>
      </p:sp>
    </p:spTree>
    <p:extLst>
      <p:ext uri="{BB962C8B-B14F-4D97-AF65-F5344CB8AC3E}">
        <p14:creationId xmlns:p14="http://schemas.microsoft.com/office/powerpoint/2010/main" val="149087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3EBE979F-3588-45CF-8E88-0133DE147F08}" type="datetime1">
              <a:rPr lang="ko-KR" altLang="en-US" smtClean="0"/>
              <a:t>2021-06-10</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5B1A2C70-E979-4B06-803D-95206E9E193C}" type="slidenum">
              <a:rPr lang="ko-KR" altLang="en-US" smtClean="0"/>
              <a:t>‹#›</a:t>
            </a:fld>
            <a:endParaRPr lang="ko-KR" altLang="en-US" dirty="0"/>
          </a:p>
        </p:txBody>
      </p:sp>
    </p:spTree>
    <p:extLst>
      <p:ext uri="{BB962C8B-B14F-4D97-AF65-F5344CB8AC3E}">
        <p14:creationId xmlns:p14="http://schemas.microsoft.com/office/powerpoint/2010/main" val="64773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209C77C-501A-4102-8425-971824E1460C}" type="datetime1">
              <a:rPr lang="ko-KR" altLang="en-US" smtClean="0"/>
              <a:t>2021-06-10</a:t>
            </a:fld>
            <a:endParaRPr lang="ko-KR" altLang="en-US" dirty="0"/>
          </a:p>
        </p:txBody>
      </p:sp>
      <p:sp>
        <p:nvSpPr>
          <p:cNvPr id="8" name="바닥글 개체 틀 7"/>
          <p:cNvSpPr>
            <a:spLocks noGrp="1"/>
          </p:cNvSpPr>
          <p:nvPr>
            <p:ph type="ftr" sz="quarter" idx="11"/>
          </p:nvPr>
        </p:nvSpPr>
        <p:spPr/>
        <p:txBody>
          <a:bodyPr/>
          <a:lstStyle/>
          <a:p>
            <a:endParaRPr lang="ko-KR" altLang="en-US" dirty="0"/>
          </a:p>
        </p:txBody>
      </p:sp>
      <p:sp>
        <p:nvSpPr>
          <p:cNvPr id="9" name="슬라이드 번호 개체 틀 8"/>
          <p:cNvSpPr>
            <a:spLocks noGrp="1"/>
          </p:cNvSpPr>
          <p:nvPr>
            <p:ph type="sldNum" sz="quarter" idx="12"/>
          </p:nvPr>
        </p:nvSpPr>
        <p:spPr/>
        <p:txBody>
          <a:bodyPr/>
          <a:lstStyle/>
          <a:p>
            <a:fld id="{5B1A2C70-E979-4B06-803D-95206E9E193C}" type="slidenum">
              <a:rPr lang="ko-KR" altLang="en-US" smtClean="0"/>
              <a:t>‹#›</a:t>
            </a:fld>
            <a:endParaRPr lang="ko-KR" altLang="en-US" dirty="0"/>
          </a:p>
        </p:txBody>
      </p:sp>
    </p:spTree>
    <p:extLst>
      <p:ext uri="{BB962C8B-B14F-4D97-AF65-F5344CB8AC3E}">
        <p14:creationId xmlns:p14="http://schemas.microsoft.com/office/powerpoint/2010/main" val="302387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BE599F04-4B65-468A-9B46-F69979EBD9AF}" type="datetime1">
              <a:rPr lang="ko-KR" altLang="en-US" smtClean="0"/>
              <a:t>2021-06-10</a:t>
            </a:fld>
            <a:endParaRPr lang="ko-KR" altLang="en-US" dirty="0"/>
          </a:p>
        </p:txBody>
      </p:sp>
      <p:sp>
        <p:nvSpPr>
          <p:cNvPr id="4" name="바닥글 개체 틀 3"/>
          <p:cNvSpPr>
            <a:spLocks noGrp="1"/>
          </p:cNvSpPr>
          <p:nvPr>
            <p:ph type="ftr" sz="quarter" idx="11"/>
          </p:nvPr>
        </p:nvSpPr>
        <p:spPr/>
        <p:txBody>
          <a:bodyPr/>
          <a:lstStyle/>
          <a:p>
            <a:endParaRPr lang="ko-KR" altLang="en-US" dirty="0"/>
          </a:p>
        </p:txBody>
      </p:sp>
      <p:sp>
        <p:nvSpPr>
          <p:cNvPr id="5" name="슬라이드 번호 개체 틀 4"/>
          <p:cNvSpPr>
            <a:spLocks noGrp="1"/>
          </p:cNvSpPr>
          <p:nvPr>
            <p:ph type="sldNum" sz="quarter" idx="12"/>
          </p:nvPr>
        </p:nvSpPr>
        <p:spPr/>
        <p:txBody>
          <a:bodyPr/>
          <a:lstStyle/>
          <a:p>
            <a:fld id="{5B1A2C70-E979-4B06-803D-95206E9E193C}" type="slidenum">
              <a:rPr lang="ko-KR" altLang="en-US" smtClean="0"/>
              <a:t>‹#›</a:t>
            </a:fld>
            <a:endParaRPr lang="ko-KR" altLang="en-US" dirty="0"/>
          </a:p>
        </p:txBody>
      </p:sp>
    </p:spTree>
    <p:extLst>
      <p:ext uri="{BB962C8B-B14F-4D97-AF65-F5344CB8AC3E}">
        <p14:creationId xmlns:p14="http://schemas.microsoft.com/office/powerpoint/2010/main" val="225917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95D732C6-3F97-4486-8AEE-5DE37B907DF0}" type="datetime1">
              <a:rPr lang="ko-KR" altLang="en-US" smtClean="0"/>
              <a:t>2021-06-10</a:t>
            </a:fld>
            <a:endParaRPr lang="ko-KR" altLang="en-US" dirty="0"/>
          </a:p>
        </p:txBody>
      </p:sp>
      <p:sp>
        <p:nvSpPr>
          <p:cNvPr id="3" name="바닥글 개체 틀 2"/>
          <p:cNvSpPr>
            <a:spLocks noGrp="1"/>
          </p:cNvSpPr>
          <p:nvPr>
            <p:ph type="ftr" sz="quarter" idx="11"/>
          </p:nvPr>
        </p:nvSpPr>
        <p:spPr/>
        <p:txBody>
          <a:bodyPr/>
          <a:lstStyle/>
          <a:p>
            <a:endParaRPr lang="ko-KR" altLang="en-US" dirty="0"/>
          </a:p>
        </p:txBody>
      </p:sp>
      <p:sp>
        <p:nvSpPr>
          <p:cNvPr id="4" name="슬라이드 번호 개체 틀 3"/>
          <p:cNvSpPr>
            <a:spLocks noGrp="1"/>
          </p:cNvSpPr>
          <p:nvPr>
            <p:ph type="sldNum" sz="quarter" idx="12"/>
          </p:nvPr>
        </p:nvSpPr>
        <p:spPr/>
        <p:txBody>
          <a:bodyPr/>
          <a:lstStyle/>
          <a:p>
            <a:fld id="{5B1A2C70-E979-4B06-803D-95206E9E193C}" type="slidenum">
              <a:rPr lang="ko-KR" altLang="en-US" smtClean="0"/>
              <a:t>‹#›</a:t>
            </a:fld>
            <a:endParaRPr lang="ko-KR" altLang="en-US" dirty="0"/>
          </a:p>
        </p:txBody>
      </p:sp>
    </p:spTree>
    <p:extLst>
      <p:ext uri="{BB962C8B-B14F-4D97-AF65-F5344CB8AC3E}">
        <p14:creationId xmlns:p14="http://schemas.microsoft.com/office/powerpoint/2010/main" val="66125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61A75944-28CC-4025-AB02-CBEB5F53953C}" type="datetime1">
              <a:rPr lang="ko-KR" altLang="en-US" smtClean="0"/>
              <a:t>2021-06-10</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5B1A2C70-E979-4B06-803D-95206E9E193C}" type="slidenum">
              <a:rPr lang="ko-KR" altLang="en-US" smtClean="0"/>
              <a:t>‹#›</a:t>
            </a:fld>
            <a:endParaRPr lang="ko-KR" altLang="en-US" dirty="0"/>
          </a:p>
        </p:txBody>
      </p:sp>
    </p:spTree>
    <p:extLst>
      <p:ext uri="{BB962C8B-B14F-4D97-AF65-F5344CB8AC3E}">
        <p14:creationId xmlns:p14="http://schemas.microsoft.com/office/powerpoint/2010/main" val="2622020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B26F65A0-8D9F-4B84-8DCC-737480FA4C8C}" type="datetime1">
              <a:rPr lang="ko-KR" altLang="en-US" smtClean="0"/>
              <a:t>2021-06-10</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5B1A2C70-E979-4B06-803D-95206E9E193C}" type="slidenum">
              <a:rPr lang="ko-KR" altLang="en-US" smtClean="0"/>
              <a:t>‹#›</a:t>
            </a:fld>
            <a:endParaRPr lang="ko-KR" altLang="en-US" dirty="0"/>
          </a:p>
        </p:txBody>
      </p:sp>
    </p:spTree>
    <p:extLst>
      <p:ext uri="{BB962C8B-B14F-4D97-AF65-F5344CB8AC3E}">
        <p14:creationId xmlns:p14="http://schemas.microsoft.com/office/powerpoint/2010/main" val="2842040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3DC0FF-E82E-4A3C-830D-2D348E5495CA}" type="datetime1">
              <a:rPr lang="ko-KR" altLang="en-US" smtClean="0"/>
              <a:t>2021-06-10</a:t>
            </a:fld>
            <a:endParaRPr lang="ko-KR" altLang="en-US" dirty="0"/>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A2C70-E979-4B06-803D-95206E9E193C}" type="slidenum">
              <a:rPr lang="ko-KR" altLang="en-US" smtClean="0"/>
              <a:t>‹#›</a:t>
            </a:fld>
            <a:endParaRPr lang="ko-KR" altLang="en-US" dirty="0"/>
          </a:p>
        </p:txBody>
      </p:sp>
    </p:spTree>
    <p:extLst>
      <p:ext uri="{BB962C8B-B14F-4D97-AF65-F5344CB8AC3E}">
        <p14:creationId xmlns:p14="http://schemas.microsoft.com/office/powerpoint/2010/main" val="168779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jpeg"/><Relationship Id="rId3" Type="http://schemas.openxmlformats.org/officeDocument/2006/relationships/image" Target="../media/image11.png"/><Relationship Id="rId21"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20.jpe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jpeg"/><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gif"/><Relationship Id="rId4" Type="http://schemas.openxmlformats.org/officeDocument/2006/relationships/image" Target="../media/image12.jpeg"/><Relationship Id="rId9" Type="http://schemas.openxmlformats.org/officeDocument/2006/relationships/image" Target="../media/image17.png"/><Relationship Id="rId14"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0" y="0"/>
            <a:ext cx="12192000" cy="6858000"/>
          </a:xfrm>
          <a:prstGeom prst="rect">
            <a:avLst/>
          </a:pr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6121B"/>
              </a:solidFill>
              <a:latin typeface="리디바탕" panose="020B0600000101010101" pitchFamily="34" charset="-127"/>
              <a:ea typeface="리디바탕" panose="020B0600000101010101" pitchFamily="34" charset="-127"/>
            </a:endParaRPr>
          </a:p>
        </p:txBody>
      </p:sp>
      <p:sp>
        <p:nvSpPr>
          <p:cNvPr id="3" name="부제목 2"/>
          <p:cNvSpPr>
            <a:spLocks noGrp="1"/>
          </p:cNvSpPr>
          <p:nvPr>
            <p:ph type="subTitle" idx="1"/>
          </p:nvPr>
        </p:nvSpPr>
        <p:spPr/>
        <p:txBody>
          <a:bodyPr/>
          <a:lstStyle/>
          <a:p>
            <a:r>
              <a:rPr lang="ko-KR" altLang="en-US" dirty="0" err="1">
                <a:latin typeface="리디바탕" panose="020B0600000101010101" pitchFamily="34" charset="-127"/>
                <a:ea typeface="리디바탕" panose="020B0600000101010101" pitchFamily="34" charset="-127"/>
              </a:rPr>
              <a:t>ㅑ</a:t>
            </a:r>
            <a:endParaRPr lang="ko-KR" altLang="en-US" dirty="0">
              <a:latin typeface="리디바탕" panose="020B0600000101010101" pitchFamily="34" charset="-127"/>
              <a:ea typeface="리디바탕" panose="020B0600000101010101" pitchFamily="34" charset="-127"/>
            </a:endParaRPr>
          </a:p>
        </p:txBody>
      </p:sp>
      <p:pic>
        <p:nvPicPr>
          <p:cNvPr id="5" name="그림 4"/>
          <p:cNvPicPr>
            <a:picLocks noChangeAspect="1"/>
          </p:cNvPicPr>
          <p:nvPr/>
        </p:nvPicPr>
        <p:blipFill>
          <a:blip r:embed="rId2" cstate="print">
            <a:extLst>
              <a:ext uri="{BEBA8EAE-BF5A-486C-A8C5-ECC9F3942E4B}">
                <a14:imgProps xmlns:a14="http://schemas.microsoft.com/office/drawing/2010/main">
                  <a14:imgLayer r:embed="rId3">
                    <a14:imgEffect>
                      <a14:saturation sat="98000"/>
                    </a14:imgEffect>
                    <a14:imgEffect>
                      <a14:brightnessContrast bright="-41000" contrast="18000"/>
                    </a14:imgEffect>
                  </a14:imgLayer>
                </a14:imgProps>
              </a:ext>
              <a:ext uri="{28A0092B-C50C-407E-A947-70E740481C1C}">
                <a14:useLocalDpi xmlns:a14="http://schemas.microsoft.com/office/drawing/2010/main" val="0"/>
              </a:ext>
            </a:extLst>
          </a:blip>
          <a:stretch>
            <a:fillRect/>
          </a:stretch>
        </p:blipFill>
        <p:spPr>
          <a:xfrm flipV="1">
            <a:off x="4241321" y="-333035"/>
            <a:ext cx="8236430" cy="5154498"/>
          </a:xfrm>
          <a:prstGeom prst="rect">
            <a:avLst/>
          </a:prstGeom>
          <a:effectLst>
            <a:softEdge rad="508000"/>
          </a:effectLst>
        </p:spPr>
      </p:pic>
      <p:sp>
        <p:nvSpPr>
          <p:cNvPr id="8" name="제목 1"/>
          <p:cNvSpPr txBox="1">
            <a:spLocks/>
          </p:cNvSpPr>
          <p:nvPr/>
        </p:nvSpPr>
        <p:spPr>
          <a:xfrm>
            <a:off x="848016" y="1274763"/>
            <a:ext cx="10620084" cy="2387600"/>
          </a:xfrm>
          <a:prstGeom prst="rect">
            <a:avLst/>
          </a:prstGeom>
        </p:spPr>
        <p:txBody>
          <a:bodyPr vert="horz" lIns="91440" tIns="45720" rIns="91440" bIns="45720" rtlCol="0" anchor="b">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600" spc="-150" dirty="0">
                <a:solidFill>
                  <a:schemeClr val="bg1"/>
                </a:solidFill>
                <a:latin typeface="리디바탕" panose="020B0600000101010101" pitchFamily="34" charset="-127"/>
                <a:ea typeface="리디바탕" panose="020B0600000101010101" pitchFamily="34" charset="-127"/>
              </a:rPr>
              <a:t>Application of </a:t>
            </a:r>
            <a:r>
              <a:rPr lang="en-US" altLang="ko-KR" sz="3600" spc="-150" dirty="0">
                <a:solidFill>
                  <a:schemeClr val="bg1"/>
                </a:solidFill>
                <a:latin typeface="리디바탕" panose="020B0600000101010101" pitchFamily="34" charset="-127"/>
                <a:ea typeface="리디바탕" panose="020B0600000101010101" pitchFamily="34" charset="-127"/>
              </a:rPr>
              <a:t>c</a:t>
            </a:r>
            <a:r>
              <a:rPr lang="en-US" altLang="ko-KR" sz="3600" spc="-150" dirty="0" smtClean="0">
                <a:solidFill>
                  <a:schemeClr val="bg1"/>
                </a:solidFill>
                <a:latin typeface="리디바탕" panose="020B0600000101010101" pitchFamily="34" charset="-127"/>
                <a:ea typeface="리디바탕" panose="020B0600000101010101" pitchFamily="34" charset="-127"/>
              </a:rPr>
              <a:t>omparative </a:t>
            </a:r>
            <a:r>
              <a:rPr lang="en-US" altLang="ko-KR" sz="3600" spc="-150" dirty="0">
                <a:solidFill>
                  <a:schemeClr val="bg1"/>
                </a:solidFill>
                <a:latin typeface="리디바탕" panose="020B0600000101010101" pitchFamily="34" charset="-127"/>
                <a:ea typeface="리디바탕" panose="020B0600000101010101" pitchFamily="34" charset="-127"/>
              </a:rPr>
              <a:t>g</a:t>
            </a:r>
            <a:r>
              <a:rPr lang="en-US" altLang="ko-KR" sz="3600" spc="-150" dirty="0" smtClean="0">
                <a:solidFill>
                  <a:schemeClr val="bg1"/>
                </a:solidFill>
                <a:latin typeface="리디바탕" panose="020B0600000101010101" pitchFamily="34" charset="-127"/>
                <a:ea typeface="리디바탕" panose="020B0600000101010101" pitchFamily="34" charset="-127"/>
              </a:rPr>
              <a:t>enomics</a:t>
            </a:r>
            <a:endParaRPr lang="en-US" altLang="ko-KR" sz="3600" spc="-150" dirty="0">
              <a:solidFill>
                <a:schemeClr val="bg1"/>
              </a:solidFill>
              <a:latin typeface="리디바탕" panose="020B0600000101010101" pitchFamily="34" charset="-127"/>
              <a:ea typeface="리디바탕" panose="020B0600000101010101" pitchFamily="34" charset="-127"/>
            </a:endParaRPr>
          </a:p>
          <a:p>
            <a:pPr algn="l"/>
            <a:r>
              <a:rPr lang="en-US" altLang="ko-KR" sz="3600" spc="-150" dirty="0">
                <a:solidFill>
                  <a:schemeClr val="bg1"/>
                </a:solidFill>
                <a:latin typeface="리디바탕" panose="020B0600000101010101" pitchFamily="34" charset="-127"/>
                <a:ea typeface="리디바탕" panose="020B0600000101010101" pitchFamily="34" charset="-127"/>
              </a:rPr>
              <a:t>for </a:t>
            </a:r>
            <a:r>
              <a:rPr lang="en-US" altLang="ko-KR" sz="3600" spc="-150" dirty="0" smtClean="0">
                <a:solidFill>
                  <a:schemeClr val="bg1"/>
                </a:solidFill>
                <a:latin typeface="리디바탕" panose="020B0600000101010101" pitchFamily="34" charset="-127"/>
                <a:ea typeface="리디바탕" panose="020B0600000101010101" pitchFamily="34" charset="-127"/>
              </a:rPr>
              <a:t>reference </a:t>
            </a:r>
            <a:r>
              <a:rPr lang="en-US" altLang="ko-KR" sz="3600" spc="-150" dirty="0">
                <a:solidFill>
                  <a:schemeClr val="bg1"/>
                </a:solidFill>
                <a:latin typeface="리디바탕" panose="020B0600000101010101" pitchFamily="34" charset="-127"/>
                <a:ea typeface="리디바탕" panose="020B0600000101010101" pitchFamily="34" charset="-127"/>
              </a:rPr>
              <a:t>g</a:t>
            </a:r>
            <a:r>
              <a:rPr lang="en-US" altLang="ko-KR" sz="3600" spc="-150" dirty="0" smtClean="0">
                <a:solidFill>
                  <a:schemeClr val="bg1"/>
                </a:solidFill>
                <a:latin typeface="리디바탕" panose="020B0600000101010101" pitchFamily="34" charset="-127"/>
                <a:ea typeface="리디바탕" panose="020B0600000101010101" pitchFamily="34" charset="-127"/>
              </a:rPr>
              <a:t>enome </a:t>
            </a:r>
            <a:r>
              <a:rPr lang="en-US" altLang="ko-KR" sz="3600" spc="-150" dirty="0">
                <a:solidFill>
                  <a:schemeClr val="bg1"/>
                </a:solidFill>
                <a:latin typeface="리디바탕" panose="020B0600000101010101" pitchFamily="34" charset="-127"/>
                <a:ea typeface="리디바탕" panose="020B0600000101010101" pitchFamily="34" charset="-127"/>
              </a:rPr>
              <a:t>q</a:t>
            </a:r>
            <a:r>
              <a:rPr lang="en-US" altLang="ko-KR" sz="3600" spc="-150" dirty="0" smtClean="0">
                <a:solidFill>
                  <a:schemeClr val="bg1"/>
                </a:solidFill>
                <a:latin typeface="리디바탕" panose="020B0600000101010101" pitchFamily="34" charset="-127"/>
                <a:ea typeface="리디바탕" panose="020B0600000101010101" pitchFamily="34" charset="-127"/>
              </a:rPr>
              <a:t>uality </a:t>
            </a:r>
            <a:r>
              <a:rPr lang="en-US" altLang="ko-KR" sz="3600" spc="-150" dirty="0">
                <a:solidFill>
                  <a:schemeClr val="bg1"/>
                </a:solidFill>
                <a:latin typeface="리디바탕" panose="020B0600000101010101" pitchFamily="34" charset="-127"/>
                <a:ea typeface="리디바탕" panose="020B0600000101010101" pitchFamily="34" charset="-127"/>
              </a:rPr>
              <a:t>i</a:t>
            </a:r>
            <a:r>
              <a:rPr lang="en-US" altLang="ko-KR" sz="3600" spc="-150" dirty="0" smtClean="0">
                <a:solidFill>
                  <a:schemeClr val="bg1"/>
                </a:solidFill>
                <a:latin typeface="리디바탕" panose="020B0600000101010101" pitchFamily="34" charset="-127"/>
                <a:ea typeface="리디바탕" panose="020B0600000101010101" pitchFamily="34" charset="-127"/>
              </a:rPr>
              <a:t>mprovement </a:t>
            </a:r>
            <a:r>
              <a:rPr lang="en-US" altLang="ko-KR" sz="3600" spc="-150" dirty="0">
                <a:solidFill>
                  <a:schemeClr val="bg1"/>
                </a:solidFill>
                <a:latin typeface="리디바탕" panose="020B0600000101010101" pitchFamily="34" charset="-127"/>
                <a:ea typeface="리디바탕" panose="020B0600000101010101" pitchFamily="34" charset="-127"/>
              </a:rPr>
              <a:t>e</a:t>
            </a:r>
            <a:r>
              <a:rPr lang="en-US" altLang="ko-KR" sz="3600" spc="-150" dirty="0" smtClean="0">
                <a:solidFill>
                  <a:schemeClr val="bg1"/>
                </a:solidFill>
                <a:latin typeface="리디바탕" panose="020B0600000101010101" pitchFamily="34" charset="-127"/>
                <a:ea typeface="리디바탕" panose="020B0600000101010101" pitchFamily="34" charset="-127"/>
              </a:rPr>
              <a:t>valuation </a:t>
            </a:r>
            <a:r>
              <a:rPr lang="en-US" altLang="ko-KR" sz="3600" spc="-150" dirty="0">
                <a:solidFill>
                  <a:schemeClr val="bg1"/>
                </a:solidFill>
                <a:latin typeface="리디바탕" panose="020B0600000101010101" pitchFamily="34" charset="-127"/>
                <a:ea typeface="리디바탕" panose="020B0600000101010101" pitchFamily="34" charset="-127"/>
              </a:rPr>
              <a:t>and </a:t>
            </a:r>
            <a:r>
              <a:rPr lang="en-US" altLang="ko-KR" sz="3600" spc="-150" dirty="0" smtClean="0">
                <a:solidFill>
                  <a:schemeClr val="bg1"/>
                </a:solidFill>
                <a:latin typeface="리디바탕" panose="020B0600000101010101" pitchFamily="34" charset="-127"/>
                <a:ea typeface="리디바탕" panose="020B0600000101010101" pitchFamily="34" charset="-127"/>
              </a:rPr>
              <a:t>evolutionary </a:t>
            </a:r>
            <a:r>
              <a:rPr lang="en-US" altLang="ko-KR" sz="3600" spc="-150" dirty="0">
                <a:solidFill>
                  <a:schemeClr val="bg1"/>
                </a:solidFill>
                <a:latin typeface="리디바탕" panose="020B0600000101010101" pitchFamily="34" charset="-127"/>
                <a:ea typeface="리디바탕" panose="020B0600000101010101" pitchFamily="34" charset="-127"/>
              </a:rPr>
              <a:t>a</a:t>
            </a:r>
            <a:r>
              <a:rPr lang="en-US" altLang="ko-KR" sz="3600" spc="-150" dirty="0" smtClean="0">
                <a:solidFill>
                  <a:schemeClr val="bg1"/>
                </a:solidFill>
                <a:latin typeface="리디바탕" panose="020B0600000101010101" pitchFamily="34" charset="-127"/>
                <a:ea typeface="리디바탕" panose="020B0600000101010101" pitchFamily="34" charset="-127"/>
              </a:rPr>
              <a:t>nalysis</a:t>
            </a:r>
            <a:endParaRPr lang="en-US" altLang="ko-KR" sz="3600" spc="-150" dirty="0">
              <a:solidFill>
                <a:schemeClr val="bg1"/>
              </a:solidFill>
              <a:latin typeface="리디바탕" panose="020B0600000101010101" pitchFamily="34" charset="-127"/>
              <a:ea typeface="리디바탕" panose="020B0600000101010101" pitchFamily="34" charset="-127"/>
            </a:endParaRPr>
          </a:p>
        </p:txBody>
      </p:sp>
      <p:sp>
        <p:nvSpPr>
          <p:cNvPr id="2" name="TextBox 1"/>
          <p:cNvSpPr txBox="1"/>
          <p:nvPr/>
        </p:nvSpPr>
        <p:spPr>
          <a:xfrm>
            <a:off x="4967048" y="4821463"/>
            <a:ext cx="6784975" cy="923330"/>
          </a:xfrm>
          <a:prstGeom prst="rect">
            <a:avLst/>
          </a:prstGeom>
          <a:noFill/>
        </p:spPr>
        <p:txBody>
          <a:bodyPr wrap="square" rtlCol="0">
            <a:spAutoFit/>
          </a:bodyPr>
          <a:lstStyle/>
          <a:p>
            <a:pPr algn="r"/>
            <a:r>
              <a:rPr lang="en-US" altLang="ko-KR" dirty="0" smtClean="0">
                <a:solidFill>
                  <a:schemeClr val="bg1"/>
                </a:solidFill>
                <a:latin typeface="리디바탕" panose="020B0600000101010101" pitchFamily="34" charset="-127"/>
                <a:ea typeface="리디바탕" panose="020B0600000101010101" pitchFamily="34" charset="-127"/>
              </a:rPr>
              <a:t>Interdisciplinary Program in Bioinformatics, </a:t>
            </a:r>
            <a:r>
              <a:rPr lang="en-US" altLang="ko-KR" dirty="0">
                <a:solidFill>
                  <a:schemeClr val="bg1"/>
                </a:solidFill>
                <a:latin typeface="리디바탕" panose="020B0600000101010101" pitchFamily="34" charset="-127"/>
                <a:ea typeface="리디바탕" panose="020B0600000101010101" pitchFamily="34" charset="-127"/>
              </a:rPr>
              <a:t>Master program</a:t>
            </a:r>
          </a:p>
          <a:p>
            <a:pPr algn="r"/>
            <a:r>
              <a:rPr lang="en-US" altLang="ko-KR" dirty="0">
                <a:solidFill>
                  <a:schemeClr val="bg1"/>
                </a:solidFill>
                <a:latin typeface="리디바탕" panose="020B0600000101010101" pitchFamily="34" charset="-127"/>
                <a:ea typeface="리디바탕" panose="020B0600000101010101" pitchFamily="34" charset="-127"/>
              </a:rPr>
              <a:t>2018-28812</a:t>
            </a:r>
          </a:p>
          <a:p>
            <a:pPr algn="r"/>
            <a:r>
              <a:rPr lang="en-US" altLang="ko-KR" dirty="0">
                <a:solidFill>
                  <a:schemeClr val="bg1"/>
                </a:solidFill>
                <a:latin typeface="리디바탕" panose="020B0600000101010101" pitchFamily="34" charset="-127"/>
                <a:ea typeface="리디바탕" panose="020B0600000101010101" pitchFamily="34" charset="-127"/>
              </a:rPr>
              <a:t>Juwan Kim</a:t>
            </a:r>
            <a:endParaRPr lang="ko-KR" altLang="en-US" dirty="0">
              <a:solidFill>
                <a:schemeClr val="bg1"/>
              </a:solidFill>
              <a:latin typeface="리디바탕" panose="020B0600000101010101" pitchFamily="34" charset="-127"/>
              <a:ea typeface="리디바탕" panose="020B0600000101010101" pitchFamily="34" charset="-127"/>
            </a:endParaRPr>
          </a:p>
        </p:txBody>
      </p:sp>
      <p:sp>
        <p:nvSpPr>
          <p:cNvPr id="7" name="직사각형 6"/>
          <p:cNvSpPr/>
          <p:nvPr/>
        </p:nvSpPr>
        <p:spPr>
          <a:xfrm>
            <a:off x="1857830" y="6328620"/>
            <a:ext cx="10189028" cy="369332"/>
          </a:xfrm>
          <a:prstGeom prst="rect">
            <a:avLst/>
          </a:prstGeom>
        </p:spPr>
        <p:txBody>
          <a:bodyPr wrap="square">
            <a:spAutoFit/>
          </a:bodyPr>
          <a:lstStyle/>
          <a:p>
            <a:pPr algn="r"/>
            <a:r>
              <a:rPr lang="en-US" altLang="ko-KR" u="sng" dirty="0">
                <a:solidFill>
                  <a:schemeClr val="bg1"/>
                </a:solidFill>
                <a:latin typeface="리디바탕" panose="020B0600000101010101" pitchFamily="34" charset="-127"/>
                <a:ea typeface="리디바탕" panose="020B0600000101010101" pitchFamily="34" charset="-127"/>
              </a:rPr>
              <a:t>Supervised by Prof. </a:t>
            </a:r>
            <a:r>
              <a:rPr lang="en-US" altLang="ko-KR" u="sng" dirty="0" err="1">
                <a:solidFill>
                  <a:schemeClr val="bg1"/>
                </a:solidFill>
                <a:latin typeface="리디바탕" panose="020B0600000101010101" pitchFamily="34" charset="-127"/>
                <a:ea typeface="리디바탕" panose="020B0600000101010101" pitchFamily="34" charset="-127"/>
              </a:rPr>
              <a:t>Heebal</a:t>
            </a:r>
            <a:r>
              <a:rPr lang="en-US" altLang="ko-KR" u="sng" dirty="0">
                <a:solidFill>
                  <a:schemeClr val="bg1"/>
                </a:solidFill>
                <a:latin typeface="리디바탕" panose="020B0600000101010101" pitchFamily="34" charset="-127"/>
                <a:ea typeface="리디바탕" panose="020B0600000101010101" pitchFamily="34" charset="-127"/>
              </a:rPr>
              <a:t> Kim</a:t>
            </a:r>
            <a:endParaRPr lang="ko-KR" altLang="en-US" u="sng" dirty="0">
              <a:solidFill>
                <a:schemeClr val="bg1"/>
              </a:solidFill>
              <a:latin typeface="리디바탕" panose="020B0600000101010101" pitchFamily="34" charset="-127"/>
              <a:ea typeface="리디바탕" panose="020B0600000101010101" pitchFamily="34" charset="-127"/>
            </a:endParaRPr>
          </a:p>
        </p:txBody>
      </p:sp>
      <p:sp>
        <p:nvSpPr>
          <p:cNvPr id="9" name="직사각형 8"/>
          <p:cNvSpPr/>
          <p:nvPr/>
        </p:nvSpPr>
        <p:spPr>
          <a:xfrm>
            <a:off x="848016" y="3662363"/>
            <a:ext cx="7086599" cy="369332"/>
          </a:xfrm>
          <a:prstGeom prst="rect">
            <a:avLst/>
          </a:prstGeom>
        </p:spPr>
        <p:txBody>
          <a:bodyPr wrap="square">
            <a:spAutoFit/>
          </a:bodyPr>
          <a:lstStyle/>
          <a:p>
            <a:r>
              <a:rPr lang="en-US" altLang="ko-KR" spc="-150" dirty="0">
                <a:solidFill>
                  <a:schemeClr val="bg1"/>
                </a:solidFill>
                <a:latin typeface="리디바탕" panose="020B0600000101010101" pitchFamily="34" charset="-127"/>
                <a:ea typeface="리디바탕" panose="020B0600000101010101" pitchFamily="34" charset="-127"/>
              </a:rPr>
              <a:t>- </a:t>
            </a:r>
            <a:r>
              <a:rPr lang="ko-KR" altLang="en-US" spc="-150" dirty="0" err="1">
                <a:solidFill>
                  <a:schemeClr val="bg1"/>
                </a:solidFill>
                <a:latin typeface="리디바탕" panose="020B0600000101010101" pitchFamily="34" charset="-127"/>
                <a:ea typeface="리디바탕" panose="020B0600000101010101" pitchFamily="34" charset="-127"/>
              </a:rPr>
              <a:t>참조유전체</a:t>
            </a:r>
            <a:r>
              <a:rPr lang="ko-KR" altLang="en-US" spc="-150" dirty="0">
                <a:solidFill>
                  <a:schemeClr val="bg1"/>
                </a:solidFill>
                <a:latin typeface="리디바탕" panose="020B0600000101010101" pitchFamily="34" charset="-127"/>
                <a:ea typeface="리디바탕" panose="020B0600000101010101" pitchFamily="34" charset="-127"/>
              </a:rPr>
              <a:t> </a:t>
            </a:r>
            <a:r>
              <a:rPr lang="ko-KR" altLang="en-US" spc="-150" dirty="0" smtClean="0">
                <a:solidFill>
                  <a:schemeClr val="bg1"/>
                </a:solidFill>
                <a:latin typeface="리디바탕" panose="020B0600000101010101" pitchFamily="34" charset="-127"/>
                <a:ea typeface="리디바탕" panose="020B0600000101010101" pitchFamily="34" charset="-127"/>
              </a:rPr>
              <a:t>품질 개선 </a:t>
            </a:r>
            <a:r>
              <a:rPr lang="ko-KR" altLang="en-US" spc="-150" dirty="0">
                <a:solidFill>
                  <a:schemeClr val="bg1"/>
                </a:solidFill>
                <a:latin typeface="리디바탕" panose="020B0600000101010101" pitchFamily="34" charset="-127"/>
                <a:ea typeface="리디바탕" panose="020B0600000101010101" pitchFamily="34" charset="-127"/>
              </a:rPr>
              <a:t>평가 및 진화 분석을 위한 비교유전체학의 적용</a:t>
            </a:r>
            <a:r>
              <a:rPr lang="en-US" altLang="ko-KR" spc="-150" dirty="0">
                <a:solidFill>
                  <a:schemeClr val="bg1"/>
                </a:solidFill>
                <a:latin typeface="리디바탕" panose="020B0600000101010101" pitchFamily="34" charset="-127"/>
                <a:ea typeface="리디바탕" panose="020B0600000101010101" pitchFamily="34" charset="-127"/>
              </a:rPr>
              <a:t> -</a:t>
            </a:r>
          </a:p>
        </p:txBody>
      </p:sp>
      <p:pic>
        <p:nvPicPr>
          <p:cNvPr id="12" name="그림 11"/>
          <p:cNvPicPr>
            <a:picLocks noChangeAspect="1"/>
          </p:cNvPicPr>
          <p:nvPr/>
        </p:nvPicPr>
        <p:blipFill>
          <a:blip r:embed="rId4">
            <a:lum bright="70000" contrast="-70000"/>
          </a:blip>
          <a:stretch>
            <a:fillRect/>
          </a:stretch>
        </p:blipFill>
        <p:spPr>
          <a:xfrm>
            <a:off x="143320" y="5944169"/>
            <a:ext cx="785595" cy="846651"/>
          </a:xfrm>
          <a:prstGeom prst="rect">
            <a:avLst/>
          </a:prstGeom>
        </p:spPr>
      </p:pic>
      <p:sp>
        <p:nvSpPr>
          <p:cNvPr id="11" name="직사각형 10"/>
          <p:cNvSpPr/>
          <p:nvPr/>
        </p:nvSpPr>
        <p:spPr>
          <a:xfrm>
            <a:off x="108850" y="86528"/>
            <a:ext cx="2816011" cy="369332"/>
          </a:xfrm>
          <a:prstGeom prst="rect">
            <a:avLst/>
          </a:prstGeom>
        </p:spPr>
        <p:txBody>
          <a:bodyPr wrap="square">
            <a:spAutoFit/>
          </a:bodyPr>
          <a:lstStyle/>
          <a:p>
            <a:r>
              <a:rPr lang="ko-KR" altLang="en-US" spc="-150" dirty="0" smtClean="0">
                <a:solidFill>
                  <a:schemeClr val="bg1"/>
                </a:solidFill>
                <a:latin typeface="리디바탕" panose="020B0600000101010101" pitchFamily="34" charset="-127"/>
                <a:ea typeface="리디바탕" panose="020B0600000101010101" pitchFamily="34" charset="-127"/>
              </a:rPr>
              <a:t>석사학위논문심사 발표자료</a:t>
            </a:r>
            <a:endParaRPr lang="en-US" altLang="ko-KR" spc="-150" dirty="0">
              <a:solidFill>
                <a:schemeClr val="bg1"/>
              </a:solidFill>
              <a:latin typeface="리디바탕" panose="020B0600000101010101" pitchFamily="34" charset="-127"/>
              <a:ea typeface="리디바탕" panose="020B0600000101010101" pitchFamily="34" charset="-127"/>
            </a:endParaRPr>
          </a:p>
        </p:txBody>
      </p:sp>
      <p:sp>
        <p:nvSpPr>
          <p:cNvPr id="14" name="직사각형 13"/>
          <p:cNvSpPr/>
          <p:nvPr/>
        </p:nvSpPr>
        <p:spPr>
          <a:xfrm>
            <a:off x="884357" y="6395625"/>
            <a:ext cx="6713927" cy="369332"/>
          </a:xfrm>
          <a:prstGeom prst="rect">
            <a:avLst/>
          </a:prstGeom>
        </p:spPr>
        <p:txBody>
          <a:bodyPr wrap="square">
            <a:spAutoFit/>
          </a:bodyPr>
          <a:lstStyle/>
          <a:p>
            <a:r>
              <a:rPr lang="en-US" altLang="ko-KR" dirty="0" smtClean="0">
                <a:solidFill>
                  <a:schemeClr val="bg1"/>
                </a:solidFill>
                <a:latin typeface="리디바탕" panose="020B0600000101010101" pitchFamily="34" charset="-127"/>
                <a:ea typeface="리디바탕" panose="020B0600000101010101" pitchFamily="34" charset="-127"/>
              </a:rPr>
              <a:t>BIOPOP: Lab. of Bioinformatics and Population Genetics</a:t>
            </a:r>
            <a:endParaRPr lang="en-US" altLang="ko-KR" dirty="0">
              <a:solidFill>
                <a:schemeClr val="bg1"/>
              </a:solidFill>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1726292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12192000" cy="6858000"/>
          </a:xfrm>
          <a:prstGeom prst="rect">
            <a:avLst/>
          </a:pr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5B1A2C70-E979-4B06-803D-95206E9E193C}" type="slidenum">
              <a:rPr lang="ko-KR" altLang="en-US" smtClean="0"/>
              <a:t>10</a:t>
            </a:fld>
            <a:endParaRPr lang="ko-KR" altLang="en-US" dirty="0"/>
          </a:p>
        </p:txBody>
      </p:sp>
      <p:pic>
        <p:nvPicPr>
          <p:cNvPr id="10" name="그림 9"/>
          <p:cNvPicPr>
            <a:picLocks noChangeAspect="1"/>
          </p:cNvPicPr>
          <p:nvPr/>
        </p:nvPicPr>
        <p:blipFill>
          <a:blip r:embed="rId2" cstate="print">
            <a:extLst>
              <a:ext uri="{BEBA8EAE-BF5A-486C-A8C5-ECC9F3942E4B}">
                <a14:imgProps xmlns:a14="http://schemas.microsoft.com/office/drawing/2010/main">
                  <a14:imgLayer r:embed="rId3">
                    <a14:imgEffect>
                      <a14:saturation sat="98000"/>
                    </a14:imgEffect>
                    <a14:imgEffect>
                      <a14:brightnessContrast bright="-41000" contrast="18000"/>
                    </a14:imgEffect>
                  </a14:imgLayer>
                </a14:imgProps>
              </a:ext>
              <a:ext uri="{28A0092B-C50C-407E-A947-70E740481C1C}">
                <a14:useLocalDpi xmlns:a14="http://schemas.microsoft.com/office/drawing/2010/main" val="0"/>
              </a:ext>
            </a:extLst>
          </a:blip>
          <a:stretch>
            <a:fillRect/>
          </a:stretch>
        </p:blipFill>
        <p:spPr>
          <a:xfrm flipV="1">
            <a:off x="4241321" y="-333035"/>
            <a:ext cx="8236430" cy="5154498"/>
          </a:xfrm>
          <a:prstGeom prst="rect">
            <a:avLst/>
          </a:prstGeom>
          <a:effectLst>
            <a:softEdge rad="508000"/>
          </a:effectLst>
        </p:spPr>
      </p:pic>
      <p:sp>
        <p:nvSpPr>
          <p:cNvPr id="11" name="직사각형 10"/>
          <p:cNvSpPr/>
          <p:nvPr/>
        </p:nvSpPr>
        <p:spPr>
          <a:xfrm>
            <a:off x="145142" y="3159383"/>
            <a:ext cx="12046858" cy="830997"/>
          </a:xfrm>
          <a:prstGeom prst="rect">
            <a:avLst/>
          </a:prstGeom>
        </p:spPr>
        <p:txBody>
          <a:bodyPr wrap="square">
            <a:spAutoFit/>
          </a:bodyPr>
          <a:lstStyle/>
          <a:p>
            <a:pPr algn="ctr"/>
            <a:r>
              <a:rPr lang="en-US" altLang="ko-KR" sz="2400" b="1" dirty="0">
                <a:solidFill>
                  <a:schemeClr val="bg1"/>
                </a:solidFill>
              </a:rPr>
              <a:t>Chapter 2. False </a:t>
            </a:r>
            <a:r>
              <a:rPr lang="en-US" altLang="ko-KR" sz="2400" b="1" dirty="0" smtClean="0">
                <a:solidFill>
                  <a:schemeClr val="bg1"/>
                </a:solidFill>
              </a:rPr>
              <a:t>gene </a:t>
            </a:r>
            <a:r>
              <a:rPr lang="en-US" altLang="ko-KR" sz="2400" b="1" dirty="0">
                <a:solidFill>
                  <a:schemeClr val="bg1"/>
                </a:solidFill>
              </a:rPr>
              <a:t>and </a:t>
            </a:r>
            <a:r>
              <a:rPr lang="en-US" altLang="ko-KR" sz="2400" b="1" dirty="0" smtClean="0">
                <a:solidFill>
                  <a:schemeClr val="bg1"/>
                </a:solidFill>
              </a:rPr>
              <a:t>chromosome </a:t>
            </a:r>
            <a:r>
              <a:rPr lang="en-US" altLang="ko-KR" sz="2400" b="1" dirty="0">
                <a:solidFill>
                  <a:schemeClr val="bg1"/>
                </a:solidFill>
              </a:rPr>
              <a:t>l</a:t>
            </a:r>
            <a:r>
              <a:rPr lang="en-US" altLang="ko-KR" sz="2400" b="1" dirty="0" smtClean="0">
                <a:solidFill>
                  <a:schemeClr val="bg1"/>
                </a:solidFill>
              </a:rPr>
              <a:t>osses</a:t>
            </a:r>
            <a:endParaRPr lang="en-US" altLang="ko-KR" sz="2400" b="1" dirty="0">
              <a:solidFill>
                <a:schemeClr val="bg1"/>
              </a:solidFill>
            </a:endParaRPr>
          </a:p>
          <a:p>
            <a:pPr algn="ctr"/>
            <a:r>
              <a:rPr lang="en-US" altLang="ko-KR" sz="2400" b="1" dirty="0">
                <a:solidFill>
                  <a:schemeClr val="bg1"/>
                </a:solidFill>
              </a:rPr>
              <a:t>a</a:t>
            </a:r>
            <a:r>
              <a:rPr lang="en-US" altLang="ko-KR" sz="2400" b="1" dirty="0" smtClean="0">
                <a:solidFill>
                  <a:schemeClr val="bg1"/>
                </a:solidFill>
              </a:rPr>
              <a:t>ffected </a:t>
            </a:r>
            <a:r>
              <a:rPr lang="en-US" altLang="ko-KR" sz="2400" b="1" dirty="0">
                <a:solidFill>
                  <a:schemeClr val="bg1"/>
                </a:solidFill>
              </a:rPr>
              <a:t>by </a:t>
            </a:r>
            <a:r>
              <a:rPr lang="en-US" altLang="ko-KR" sz="2400" b="1" dirty="0" smtClean="0">
                <a:solidFill>
                  <a:schemeClr val="bg1"/>
                </a:solidFill>
              </a:rPr>
              <a:t>assembly </a:t>
            </a:r>
            <a:r>
              <a:rPr lang="en-US" altLang="ko-KR" sz="2400" b="1" dirty="0">
                <a:solidFill>
                  <a:schemeClr val="bg1"/>
                </a:solidFill>
              </a:rPr>
              <a:t>and </a:t>
            </a:r>
            <a:r>
              <a:rPr lang="en-US" altLang="ko-KR" sz="2400" b="1" dirty="0" smtClean="0">
                <a:solidFill>
                  <a:schemeClr val="bg1"/>
                </a:solidFill>
              </a:rPr>
              <a:t>sequence </a:t>
            </a:r>
            <a:r>
              <a:rPr lang="en-US" altLang="ko-KR" sz="2400" b="1" dirty="0">
                <a:solidFill>
                  <a:schemeClr val="bg1"/>
                </a:solidFill>
              </a:rPr>
              <a:t>e</a:t>
            </a:r>
            <a:r>
              <a:rPr lang="en-US" altLang="ko-KR" sz="2400" b="1" dirty="0" smtClean="0">
                <a:solidFill>
                  <a:schemeClr val="bg1"/>
                </a:solidFill>
              </a:rPr>
              <a:t>rrors</a:t>
            </a:r>
            <a:endParaRPr lang="en-US" altLang="ko-KR" sz="2400" b="1" dirty="0">
              <a:solidFill>
                <a:schemeClr val="bg1"/>
              </a:solidFill>
            </a:endParaRPr>
          </a:p>
        </p:txBody>
      </p:sp>
      <p:pic>
        <p:nvPicPr>
          <p:cNvPr id="12" name="그림 11"/>
          <p:cNvPicPr>
            <a:picLocks noChangeAspect="1"/>
          </p:cNvPicPr>
          <p:nvPr/>
        </p:nvPicPr>
        <p:blipFill>
          <a:blip r:embed="rId4">
            <a:lum bright="70000" contrast="-70000"/>
          </a:blip>
          <a:stretch>
            <a:fillRect/>
          </a:stretch>
        </p:blipFill>
        <p:spPr>
          <a:xfrm>
            <a:off x="55213" y="6488082"/>
            <a:ext cx="348093" cy="375147"/>
          </a:xfrm>
          <a:prstGeom prst="rect">
            <a:avLst/>
          </a:prstGeom>
        </p:spPr>
      </p:pic>
      <p:sp>
        <p:nvSpPr>
          <p:cNvPr id="13" name="직사각형 12"/>
          <p:cNvSpPr/>
          <p:nvPr/>
        </p:nvSpPr>
        <p:spPr>
          <a:xfrm>
            <a:off x="6168571" y="5670497"/>
            <a:ext cx="6008914" cy="584775"/>
          </a:xfrm>
          <a:prstGeom prst="rect">
            <a:avLst/>
          </a:prstGeom>
        </p:spPr>
        <p:txBody>
          <a:bodyPr wrap="square">
            <a:spAutoFit/>
          </a:bodyPr>
          <a:lstStyle/>
          <a:p>
            <a:pPr algn="r"/>
            <a:r>
              <a:rPr lang="en-US" altLang="ko-KR" sz="1600" u="sng" dirty="0">
                <a:solidFill>
                  <a:schemeClr val="bg1"/>
                </a:solidFill>
              </a:rPr>
              <a:t>This chapter will be published </a:t>
            </a:r>
            <a:r>
              <a:rPr lang="en-US" altLang="ko-KR" sz="1600" u="sng" dirty="0" smtClean="0">
                <a:solidFill>
                  <a:schemeClr val="bg1"/>
                </a:solidFill>
              </a:rPr>
              <a:t>in </a:t>
            </a:r>
            <a:r>
              <a:rPr lang="en-US" altLang="ko-KR" sz="1600" u="sng" dirty="0">
                <a:solidFill>
                  <a:schemeClr val="bg1"/>
                </a:solidFill>
              </a:rPr>
              <a:t>elsewhere</a:t>
            </a:r>
          </a:p>
          <a:p>
            <a:pPr algn="r"/>
            <a:r>
              <a:rPr lang="en-US" altLang="ko-KR" sz="1600" u="sng" dirty="0">
                <a:solidFill>
                  <a:schemeClr val="bg1"/>
                </a:solidFill>
              </a:rPr>
              <a:t>as a partial fulfillment of Juwan Kim’s Master program.</a:t>
            </a:r>
            <a:endParaRPr lang="ko-KR" altLang="en-US" sz="1600" u="sng" dirty="0">
              <a:solidFill>
                <a:schemeClr val="bg1"/>
              </a:solidFill>
            </a:endParaRPr>
          </a:p>
        </p:txBody>
      </p:sp>
    </p:spTree>
    <p:extLst>
      <p:ext uri="{BB962C8B-B14F-4D97-AF65-F5344CB8AC3E}">
        <p14:creationId xmlns:p14="http://schemas.microsoft.com/office/powerpoint/2010/main" val="1094009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4" name="직사각형 3"/>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6"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2.1. Introduction</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7" name="내용 개체 틀 2"/>
          <p:cNvSpPr>
            <a:spLocks noGrp="1"/>
          </p:cNvSpPr>
          <p:nvPr>
            <p:ph idx="1"/>
          </p:nvPr>
        </p:nvSpPr>
        <p:spPr>
          <a:xfrm>
            <a:off x="714132" y="981419"/>
            <a:ext cx="11173068" cy="5091489"/>
          </a:xfrm>
        </p:spPr>
        <p:txBody>
          <a:bodyPr>
            <a:noAutofit/>
          </a:bodyPr>
          <a:lstStyle/>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Genome assemblies with varying completeness</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Human and a few model organisms: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BAC cloning and manual sequencing</a:t>
            </a:r>
            <a:endParaRPr lang="en-US" altLang="ko-KR" sz="1600" b="1" dirty="0">
              <a:latin typeface="리디바탕" panose="020B0600000101010101" pitchFamily="34" charset="-127"/>
              <a:ea typeface="리디바탕" panose="020B0600000101010101" pitchFamily="34" charset="-127"/>
              <a:cs typeface="Arial" panose="020B0604020202020204" pitchFamily="34" charset="0"/>
            </a:endParaRP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Most of other organisms: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Generated from cost-effective next generation sequencing (NGS) platforms with shorter read length (Sanger: ~1kbp; Illumina: ~200bp) </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Problems: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Low contiguity; missing sequences; base calling errors…</a:t>
            </a:r>
          </a:p>
          <a:p>
            <a:pPr>
              <a:buFontTx/>
              <a:buChar char="-"/>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Vertebrate Genomes Project (VGP):</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Aims: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Generation of error-free, chromosome-level genome assemblies of all extant vertebrates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Technology: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Generation of </a:t>
            </a:r>
            <a:r>
              <a:rPr lang="en-US" altLang="ko-KR" sz="1600" dirty="0" err="1">
                <a:latin typeface="리디바탕" panose="020B0600000101010101" pitchFamily="34" charset="-127"/>
                <a:ea typeface="리디바탕" panose="020B0600000101010101" pitchFamily="34" charset="-127"/>
                <a:cs typeface="Arial" panose="020B0604020202020204" pitchFamily="34" charset="0"/>
              </a:rPr>
              <a:t>contigs</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 with long-read sequencing (</a:t>
            </a:r>
            <a:r>
              <a:rPr lang="en-US" altLang="ko-KR" sz="1600" dirty="0" err="1">
                <a:latin typeface="리디바탕" panose="020B0600000101010101" pitchFamily="34" charset="-127"/>
                <a:ea typeface="리디바탕" panose="020B0600000101010101" pitchFamily="34" charset="-127"/>
                <a:cs typeface="Arial" panose="020B0604020202020204" pitchFamily="34" charset="0"/>
              </a:rPr>
              <a:t>PacBio</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 CLR)</a:t>
            </a:r>
          </a:p>
          <a:p>
            <a:pPr marL="457200" lvl="1" indent="0">
              <a:buNone/>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 	         + Scaffolding with long-range information:</a:t>
            </a:r>
          </a:p>
          <a:p>
            <a:pPr marL="457200" lvl="1" indent="0">
              <a:buNone/>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	 (1) Linked-reads from 10X Genomics</a:t>
            </a:r>
          </a:p>
          <a:p>
            <a:pPr marL="457200" lvl="1" indent="0">
              <a:buNone/>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	 (2) Optical maps from </a:t>
            </a:r>
            <a:r>
              <a:rPr lang="en-US" altLang="ko-KR" sz="1600" dirty="0" err="1">
                <a:latin typeface="리디바탕" panose="020B0600000101010101" pitchFamily="34" charset="-127"/>
                <a:ea typeface="리디바탕" panose="020B0600000101010101" pitchFamily="34" charset="-127"/>
                <a:cs typeface="Arial" panose="020B0604020202020204" pitchFamily="34" charset="0"/>
              </a:rPr>
              <a:t>Bionano</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 Genomics</a:t>
            </a:r>
          </a:p>
          <a:p>
            <a:pPr marL="457200" lvl="1" indent="0">
              <a:buNone/>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	 (3) Hi-C reads from </a:t>
            </a:r>
            <a:r>
              <a:rPr lang="en-US" altLang="ko-KR" sz="1600" dirty="0" err="1">
                <a:latin typeface="리디바탕" panose="020B0600000101010101" pitchFamily="34" charset="-127"/>
                <a:ea typeface="리디바탕" panose="020B0600000101010101" pitchFamily="34" charset="-127"/>
                <a:cs typeface="Arial" panose="020B0604020202020204" pitchFamily="34" charset="0"/>
              </a:rPr>
              <a:t>Arima</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 Genomics</a:t>
            </a:r>
            <a:endParaRPr lang="en-US" altLang="ko-KR" sz="1800" b="1" dirty="0">
              <a:latin typeface="리디바탕" panose="020B0600000101010101" pitchFamily="34" charset="-127"/>
              <a:ea typeface="리디바탕" panose="020B0600000101010101" pitchFamily="34" charset="-127"/>
              <a:cs typeface="Arial" panose="020B0604020202020204" pitchFamily="34" charset="0"/>
            </a:endParaRP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Quality improvement: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~635 fold in contiguity, </a:t>
            </a:r>
          </a:p>
          <a:p>
            <a:pPr>
              <a:buFontTx/>
              <a:buChar char="-"/>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Deeper evaluation in gene structure improvement and recovery of missing sequences was necessary. </a:t>
            </a:r>
          </a:p>
        </p:txBody>
      </p:sp>
      <p:sp>
        <p:nvSpPr>
          <p:cNvPr id="9" name="직사각형 8"/>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3" name="모서리가 둥근 직사각형 12"/>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3" name="TextBox 2"/>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pic>
        <p:nvPicPr>
          <p:cNvPr id="15" name="그림 14"/>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11" name="슬라이드 번호 개체 틀 10"/>
          <p:cNvSpPr>
            <a:spLocks noGrp="1"/>
          </p:cNvSpPr>
          <p:nvPr>
            <p:ph type="sldNum" sz="quarter" idx="12"/>
          </p:nvPr>
        </p:nvSpPr>
        <p:spPr/>
        <p:txBody>
          <a:bodyPr/>
          <a:lstStyle/>
          <a:p>
            <a:fld id="{5B1A2C70-E979-4B06-803D-95206E9E193C}" type="slidenum">
              <a:rPr lang="ko-KR" altLang="en-US" smtClean="0"/>
              <a:t>11</a:t>
            </a:fld>
            <a:endParaRPr lang="ko-KR" altLang="en-US" dirty="0"/>
          </a:p>
        </p:txBody>
      </p:sp>
    </p:spTree>
    <p:extLst>
      <p:ext uri="{BB962C8B-B14F-4D97-AF65-F5344CB8AC3E}">
        <p14:creationId xmlns:p14="http://schemas.microsoft.com/office/powerpoint/2010/main" val="1194822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6"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2.2. Materials and methods</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7" name="내용 개체 틀 2"/>
          <p:cNvSpPr>
            <a:spLocks noGrp="1"/>
          </p:cNvSpPr>
          <p:nvPr>
            <p:ph idx="1"/>
          </p:nvPr>
        </p:nvSpPr>
        <p:spPr>
          <a:xfrm>
            <a:off x="287393" y="981419"/>
            <a:ext cx="5873958" cy="4219231"/>
          </a:xfrm>
        </p:spPr>
        <p:txBody>
          <a:bodyPr>
            <a:noAutofit/>
          </a:bodyPr>
          <a:lstStyle/>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Genome alignment and analysis on the missing genomic regions: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Raw data: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VGP and prior genome assembly of 4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species</a:t>
            </a:r>
          </a:p>
          <a:p>
            <a:pPr marL="0" indent="0">
              <a:buNone/>
            </a:pPr>
            <a:endParaRPr lang="en-US" altLang="ko-KR" sz="1600" dirty="0" smtClean="0">
              <a:latin typeface="리디바탕" panose="020B0600000101010101" pitchFamily="34" charset="-127"/>
              <a:ea typeface="리디바탕" panose="020B0600000101010101" pitchFamily="34" charset="-127"/>
              <a:cs typeface="Arial" panose="020B0604020202020204" pitchFamily="34" charset="0"/>
            </a:endParaRPr>
          </a:p>
          <a:p>
            <a:pPr marL="0" indent="0">
              <a:buNone/>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marL="0" indent="0">
              <a:buNone/>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(1) Reference-free alignment: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cactus </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(2) Reference-based alignment: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minimap2</a:t>
            </a:r>
          </a:p>
          <a:p>
            <a:pPr>
              <a:buFontTx/>
              <a:buChar char="-"/>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Missing ratio and false indel/SNP ratio analysis: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Consecutive 100bp windows from upstream/downstream 3kbp</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Classification of exons &amp; introns: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5’-UTR, 1</a:t>
            </a:r>
            <a:r>
              <a:rPr lang="en-US" altLang="ko-KR" sz="1600" baseline="30000" dirty="0">
                <a:latin typeface="리디바탕" panose="020B0600000101010101" pitchFamily="34" charset="-127"/>
                <a:ea typeface="리디바탕" panose="020B0600000101010101" pitchFamily="34" charset="-127"/>
                <a:cs typeface="Arial" panose="020B0604020202020204" pitchFamily="34" charset="0"/>
              </a:rPr>
              <a:t>st</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 coding exon, internal coding exon, last coding exon, 3’-UTR</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False indel/SNP: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Variant-calling from variation graph from cactus alignment + excluding ~2bp of potential heterozygous or VGP erroneous sequences</a:t>
            </a:r>
          </a:p>
          <a:p>
            <a:pPr>
              <a:buFontTx/>
              <a:buChar char="-"/>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a:buFontTx/>
              <a:buChar char="-"/>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marL="457200" lvl="1" indent="0">
              <a:buNone/>
            </a:pPr>
            <a:endParaRPr lang="ko-KR" altLang="en-US" sz="1100" dirty="0">
              <a:latin typeface="리디바탕" panose="020B0600000101010101" pitchFamily="34" charset="-127"/>
              <a:ea typeface="리디바탕" panose="020B0600000101010101" pitchFamily="34" charset="-127"/>
              <a:cs typeface="Arial" panose="020B0604020202020204" pitchFamily="34" charset="0"/>
            </a:endParaRPr>
          </a:p>
        </p:txBody>
      </p:sp>
      <p:sp>
        <p:nvSpPr>
          <p:cNvPr id="10" name="내용 개체 틀 2"/>
          <p:cNvSpPr txBox="1">
            <a:spLocks/>
          </p:cNvSpPr>
          <p:nvPr/>
        </p:nvSpPr>
        <p:spPr>
          <a:xfrm>
            <a:off x="6265286" y="981419"/>
            <a:ext cx="5669504" cy="4513295"/>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Classification and detection of false gene loss candidates: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Eight type of false gene loss: </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(1) Structure: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completely missing / missing exon / fragmented / translocation </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(2) Sequence: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frameshift / premature stop codon / splicing junction disruption /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Ns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in the CDS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Projection of annotation: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Comparative Annotation Toolkits</a:t>
            </a:r>
          </a:p>
          <a:p>
            <a:pPr>
              <a:buFontTx/>
              <a:buChar char="-"/>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marL="0" indent="0">
              <a:buFont typeface="Arial" panose="020B0604020202020204" pitchFamily="34" charse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Discovery of VGP missing regions: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Identification of prior-specific regions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Investigation of the longest missing sequences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Calculation GC and repeat content: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Using updated VGP trio-based assembly</a:t>
            </a:r>
          </a:p>
          <a:p>
            <a:pPr>
              <a:buFontTx/>
              <a:buChar char="-"/>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marL="457200" lvl="1" indent="0">
              <a:buFont typeface="Arial" panose="020B0604020202020204" pitchFamily="34" charset="0"/>
              <a:buNone/>
            </a:pPr>
            <a:endParaRPr lang="ko-KR" altLang="en-US" sz="1100" dirty="0">
              <a:latin typeface="리디바탕" panose="020B0600000101010101" pitchFamily="34" charset="-127"/>
              <a:ea typeface="리디바탕" panose="020B0600000101010101" pitchFamily="34" charset="-127"/>
              <a:cs typeface="Arial" panose="020B0604020202020204" pitchFamily="34" charset="0"/>
            </a:endParaRPr>
          </a:p>
        </p:txBody>
      </p:sp>
      <p:sp>
        <p:nvSpPr>
          <p:cNvPr id="13" name="직사각형 12"/>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7" name="모서리가 둥근 직사각형 16"/>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8" name="직사각형 17"/>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14" name="TextBox 13"/>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pic>
        <p:nvPicPr>
          <p:cNvPr id="20" name="그림 19"/>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3" name="슬라이드 번호 개체 틀 2"/>
          <p:cNvSpPr>
            <a:spLocks noGrp="1"/>
          </p:cNvSpPr>
          <p:nvPr>
            <p:ph type="sldNum" sz="quarter" idx="12"/>
          </p:nvPr>
        </p:nvSpPr>
        <p:spPr/>
        <p:txBody>
          <a:bodyPr/>
          <a:lstStyle/>
          <a:p>
            <a:fld id="{5B1A2C70-E979-4B06-803D-95206E9E193C}" type="slidenum">
              <a:rPr lang="ko-KR" altLang="en-US" smtClean="0"/>
              <a:t>12</a:t>
            </a:fld>
            <a:endParaRPr lang="ko-KR" altLang="en-US" dirty="0"/>
          </a:p>
        </p:txBody>
      </p:sp>
      <p:grpSp>
        <p:nvGrpSpPr>
          <p:cNvPr id="2" name="그룹 1"/>
          <p:cNvGrpSpPr/>
          <p:nvPr/>
        </p:nvGrpSpPr>
        <p:grpSpPr>
          <a:xfrm>
            <a:off x="1568511" y="1890001"/>
            <a:ext cx="3271083" cy="1085757"/>
            <a:chOff x="-4172752" y="1177514"/>
            <a:chExt cx="4202565" cy="1394940"/>
          </a:xfrm>
        </p:grpSpPr>
        <p:pic>
          <p:nvPicPr>
            <p:cNvPr id="26" name="Picture 2" descr="Platypus Facts | Live Scienc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5322"/>
            <a:stretch/>
          </p:blipFill>
          <p:spPr bwMode="auto">
            <a:xfrm>
              <a:off x="-1835445" y="1177514"/>
              <a:ext cx="786662" cy="8374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Anna's Hummingbird Identification, All About Birds, Cornell Lab of ..."/>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889" r="7986"/>
            <a:stretch/>
          </p:blipFill>
          <p:spPr bwMode="auto">
            <a:xfrm>
              <a:off x="-2972094" y="1177514"/>
              <a:ext cx="872214" cy="837438"/>
            </a:xfrm>
            <a:prstGeom prst="rect">
              <a:avLst/>
            </a:prstGeom>
            <a:noFill/>
            <a:ln w="28575">
              <a:solidFill>
                <a:srgbClr val="0000FF"/>
              </a:solidFill>
            </a:ln>
            <a:extLst>
              <a:ext uri="{909E8E84-426E-40DD-AFC4-6F175D3DCCD1}">
                <a14:hiddenFill xmlns:a14="http://schemas.microsoft.com/office/drawing/2010/main">
                  <a:solidFill>
                    <a:srgbClr val="FFFFFF"/>
                  </a:solidFill>
                </a14:hiddenFill>
              </a:ext>
            </a:extLst>
          </p:spPr>
        </p:pic>
        <p:pic>
          <p:nvPicPr>
            <p:cNvPr id="28" name="Picture 8" descr="Ingin tambah penghasilan coba budidayakan ikan ini – sukses dengan ..."/>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5051" b="17153"/>
            <a:stretch/>
          </p:blipFill>
          <p:spPr bwMode="auto">
            <a:xfrm>
              <a:off x="-860803" y="1177514"/>
              <a:ext cx="890616" cy="83435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Zebra Finch"/>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705" r="11082"/>
            <a:stretch/>
          </p:blipFill>
          <p:spPr bwMode="auto">
            <a:xfrm>
              <a:off x="-4076947" y="1177514"/>
              <a:ext cx="865316" cy="837439"/>
            </a:xfrm>
            <a:prstGeom prst="rect">
              <a:avLst/>
            </a:prstGeom>
            <a:noFill/>
            <a:ln w="28575">
              <a:solidFill>
                <a:srgbClr val="0000FF"/>
              </a:solidFill>
            </a:ln>
            <a:extLst>
              <a:ext uri="{909E8E84-426E-40DD-AFC4-6F175D3DCCD1}">
                <a14:hiddenFill xmlns:a14="http://schemas.microsoft.com/office/drawing/2010/main">
                  <a:solidFill>
                    <a:srgbClr val="FFFFFF"/>
                  </a:solidFill>
                </a14:hiddenFill>
              </a:ext>
            </a:extLst>
          </p:spPr>
        </p:pic>
        <p:sp>
          <p:nvSpPr>
            <p:cNvPr id="30" name="직사각형 29"/>
            <p:cNvSpPr/>
            <p:nvPr/>
          </p:nvSpPr>
          <p:spPr>
            <a:xfrm>
              <a:off x="-4172752" y="2058408"/>
              <a:ext cx="1056925" cy="316336"/>
            </a:xfrm>
            <a:prstGeom prst="rect">
              <a:avLst/>
            </a:prstGeom>
          </p:spPr>
          <p:txBody>
            <a:bodyPr wrap="none">
              <a:spAutoFit/>
            </a:bodyPr>
            <a:lstStyle/>
            <a:p>
              <a:pPr algn="ctr"/>
              <a:r>
                <a:rPr lang="en-US" altLang="ko-KR" sz="1000" dirty="0">
                  <a:latin typeface="Arial" panose="020B0604020202020204" pitchFamily="34" charset="0"/>
                  <a:cs typeface="Arial" panose="020B0604020202020204" pitchFamily="34" charset="0"/>
                </a:rPr>
                <a:t>Zebra finch</a:t>
              </a:r>
              <a:endParaRPr lang="ko-KR" altLang="en-US" sz="1000" dirty="0">
                <a:latin typeface="Arial" panose="020B0604020202020204" pitchFamily="34" charset="0"/>
                <a:cs typeface="Arial" panose="020B0604020202020204" pitchFamily="34" charset="0"/>
              </a:endParaRPr>
            </a:p>
          </p:txBody>
        </p:sp>
        <p:sp>
          <p:nvSpPr>
            <p:cNvPr id="31" name="직사각형 30"/>
            <p:cNvSpPr/>
            <p:nvPr/>
          </p:nvSpPr>
          <p:spPr>
            <a:xfrm>
              <a:off x="-3089174" y="2058408"/>
              <a:ext cx="1186672" cy="514046"/>
            </a:xfrm>
            <a:prstGeom prst="rect">
              <a:avLst/>
            </a:prstGeom>
          </p:spPr>
          <p:txBody>
            <a:bodyPr wrap="none">
              <a:spAutoFit/>
            </a:bodyPr>
            <a:lstStyle/>
            <a:p>
              <a:pPr algn="ctr"/>
              <a:r>
                <a:rPr lang="en-US" altLang="ko-KR" sz="1000" dirty="0">
                  <a:latin typeface="Arial" panose="020B0604020202020204" pitchFamily="34" charset="0"/>
                  <a:cs typeface="Arial" panose="020B0604020202020204" pitchFamily="34" charset="0"/>
                </a:rPr>
                <a:t>Anna’s</a:t>
              </a:r>
            </a:p>
            <a:p>
              <a:pPr algn="ctr"/>
              <a:r>
                <a:rPr lang="en-US" altLang="ko-KR" sz="1000" dirty="0">
                  <a:latin typeface="Arial" panose="020B0604020202020204" pitchFamily="34" charset="0"/>
                  <a:cs typeface="Arial" panose="020B0604020202020204" pitchFamily="34" charset="0"/>
                </a:rPr>
                <a:t>hummingbird</a:t>
              </a:r>
              <a:endParaRPr lang="ko-KR" altLang="en-US" sz="1000" dirty="0">
                <a:latin typeface="Arial" panose="020B0604020202020204" pitchFamily="34" charset="0"/>
                <a:cs typeface="Arial" panose="020B0604020202020204" pitchFamily="34" charset="0"/>
              </a:endParaRPr>
            </a:p>
          </p:txBody>
        </p:sp>
        <p:sp>
          <p:nvSpPr>
            <p:cNvPr id="32" name="직사각형 31"/>
            <p:cNvSpPr/>
            <p:nvPr/>
          </p:nvSpPr>
          <p:spPr>
            <a:xfrm>
              <a:off x="-1867964" y="2038047"/>
              <a:ext cx="865393" cy="316336"/>
            </a:xfrm>
            <a:prstGeom prst="rect">
              <a:avLst/>
            </a:prstGeom>
          </p:spPr>
          <p:txBody>
            <a:bodyPr wrap="none">
              <a:spAutoFit/>
            </a:bodyPr>
            <a:lstStyle/>
            <a:p>
              <a:pPr algn="ctr"/>
              <a:r>
                <a:rPr lang="en-US" altLang="ko-KR" sz="1000" dirty="0">
                  <a:latin typeface="Arial" panose="020B0604020202020204" pitchFamily="34" charset="0"/>
                  <a:cs typeface="Arial" panose="020B0604020202020204" pitchFamily="34" charset="0"/>
                </a:rPr>
                <a:t>Platypus</a:t>
              </a:r>
              <a:endParaRPr lang="ko-KR" altLang="en-US" sz="1000" dirty="0">
                <a:latin typeface="Arial" panose="020B0604020202020204" pitchFamily="34" charset="0"/>
                <a:cs typeface="Arial" panose="020B0604020202020204" pitchFamily="34" charset="0"/>
              </a:endParaRPr>
            </a:p>
          </p:txBody>
        </p:sp>
        <p:sp>
          <p:nvSpPr>
            <p:cNvPr id="33" name="직사각형 32"/>
            <p:cNvSpPr/>
            <p:nvPr/>
          </p:nvSpPr>
          <p:spPr>
            <a:xfrm>
              <a:off x="-875626" y="2056443"/>
              <a:ext cx="877750" cy="514046"/>
            </a:xfrm>
            <a:prstGeom prst="rect">
              <a:avLst/>
            </a:prstGeom>
          </p:spPr>
          <p:txBody>
            <a:bodyPr wrap="none">
              <a:spAutoFit/>
            </a:bodyPr>
            <a:lstStyle/>
            <a:p>
              <a:pPr algn="ctr"/>
              <a:r>
                <a:rPr lang="en-US" altLang="ko-KR" sz="1000" dirty="0">
                  <a:latin typeface="Arial" panose="020B0604020202020204" pitchFamily="34" charset="0"/>
                  <a:cs typeface="Arial" panose="020B0604020202020204" pitchFamily="34" charset="0"/>
                </a:rPr>
                <a:t>Climbing</a:t>
              </a:r>
            </a:p>
            <a:p>
              <a:pPr algn="ctr"/>
              <a:r>
                <a:rPr lang="en-US" altLang="ko-KR" sz="1000" dirty="0">
                  <a:latin typeface="Arial" panose="020B0604020202020204" pitchFamily="34" charset="0"/>
                  <a:cs typeface="Arial" panose="020B0604020202020204" pitchFamily="34" charset="0"/>
                </a:rPr>
                <a:t>perch</a:t>
              </a:r>
              <a:endParaRPr lang="ko-KR" altLang="en-US" sz="1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85854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직사각형 155"/>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46"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2.2. Materials and methods</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147" name="직사각형 146"/>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48" name="모서리가 둥근 직사각형 147"/>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49" name="직사각형 148"/>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150" name="TextBox 149"/>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pic>
        <p:nvPicPr>
          <p:cNvPr id="5" name="그림 4"/>
          <p:cNvPicPr>
            <a:picLocks noChangeAspect="1"/>
          </p:cNvPicPr>
          <p:nvPr/>
        </p:nvPicPr>
        <p:blipFill>
          <a:blip r:embed="rId3"/>
          <a:stretch>
            <a:fillRect/>
          </a:stretch>
        </p:blipFill>
        <p:spPr>
          <a:xfrm>
            <a:off x="610852" y="1030777"/>
            <a:ext cx="10273048" cy="5346250"/>
          </a:xfrm>
          <a:prstGeom prst="rect">
            <a:avLst/>
          </a:prstGeom>
        </p:spPr>
      </p:pic>
      <p:pic>
        <p:nvPicPr>
          <p:cNvPr id="157" name="그림 156"/>
          <p:cNvPicPr>
            <a:picLocks noChangeAspect="1"/>
          </p:cNvPicPr>
          <p:nvPr/>
        </p:nvPicPr>
        <p:blipFill>
          <a:blip r:embed="rId4">
            <a:lum bright="70000" contrast="-70000"/>
          </a:blip>
          <a:stretch>
            <a:fillRect/>
          </a:stretch>
        </p:blipFill>
        <p:spPr>
          <a:xfrm>
            <a:off x="55213" y="6488082"/>
            <a:ext cx="348093" cy="375147"/>
          </a:xfrm>
          <a:prstGeom prst="rect">
            <a:avLst/>
          </a:prstGeom>
        </p:spPr>
      </p:pic>
      <p:sp>
        <p:nvSpPr>
          <p:cNvPr id="158" name="슬라이드 번호 개체 틀 2"/>
          <p:cNvSpPr>
            <a:spLocks noGrp="1"/>
          </p:cNvSpPr>
          <p:nvPr>
            <p:ph type="sldNum" sz="quarter" idx="12"/>
          </p:nvPr>
        </p:nvSpPr>
        <p:spPr>
          <a:xfrm>
            <a:off x="8610600" y="6492875"/>
            <a:ext cx="2743200" cy="365125"/>
          </a:xfrm>
        </p:spPr>
        <p:txBody>
          <a:bodyPr/>
          <a:lstStyle/>
          <a:p>
            <a:r>
              <a:rPr lang="en-US" altLang="ko-KR" sz="1800" dirty="0" smtClean="0"/>
              <a:t>13</a:t>
            </a:r>
            <a:endParaRPr lang="ko-KR" altLang="en-US" sz="1800" dirty="0"/>
          </a:p>
        </p:txBody>
      </p:sp>
    </p:spTree>
    <p:extLst>
      <p:ext uri="{BB962C8B-B14F-4D97-AF65-F5344CB8AC3E}">
        <p14:creationId xmlns:p14="http://schemas.microsoft.com/office/powerpoint/2010/main" val="3319490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직사각형 147"/>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49" name="그림 148"/>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457" name="직사각형 456"/>
          <p:cNvSpPr/>
          <p:nvPr/>
        </p:nvSpPr>
        <p:spPr>
          <a:xfrm>
            <a:off x="3556469" y="2267362"/>
            <a:ext cx="644229" cy="380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458" name="직사각형 457"/>
          <p:cNvSpPr/>
          <p:nvPr/>
        </p:nvSpPr>
        <p:spPr>
          <a:xfrm>
            <a:off x="5544928" y="2157463"/>
            <a:ext cx="984552" cy="415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cs typeface="Arial" panose="020B0604020202020204" pitchFamily="34" charset="0"/>
            </a:endParaRPr>
          </a:p>
        </p:txBody>
      </p:sp>
      <p:sp>
        <p:nvSpPr>
          <p:cNvPr id="2" name="슬라이드 번호 개체 틀 1">
            <a:extLst>
              <a:ext uri="{FF2B5EF4-FFF2-40B4-BE49-F238E27FC236}">
                <a16:creationId xmlns:a16="http://schemas.microsoft.com/office/drawing/2014/main" id="{8A2A1605-2B0C-4C02-A321-0A4116D45425}"/>
              </a:ext>
            </a:extLst>
          </p:cNvPr>
          <p:cNvSpPr>
            <a:spLocks noGrp="1"/>
          </p:cNvSpPr>
          <p:nvPr>
            <p:ph type="sldNum" sz="quarter" idx="12"/>
          </p:nvPr>
        </p:nvSpPr>
        <p:spPr/>
        <p:txBody>
          <a:bodyPr/>
          <a:lstStyle/>
          <a:p>
            <a:fld id="{CF44F4BD-9264-458E-B7DB-27B4DAB2BFAE}" type="slidenum">
              <a:rPr lang="ko-KR" altLang="en-US" smtClean="0"/>
              <a:t>14</a:t>
            </a:fld>
            <a:endParaRPr lang="ko-KR" altLang="en-US"/>
          </a:p>
        </p:txBody>
      </p:sp>
      <p:sp>
        <p:nvSpPr>
          <p:cNvPr id="134"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2.2. Materials and methods</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144" name="직사각형 143"/>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45" name="모서리가 둥근 직사각형 144"/>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46" name="직사각형 145"/>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147" name="TextBox 146"/>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pic>
        <p:nvPicPr>
          <p:cNvPr id="3" name="그림 2"/>
          <p:cNvPicPr>
            <a:picLocks noChangeAspect="1"/>
          </p:cNvPicPr>
          <p:nvPr/>
        </p:nvPicPr>
        <p:blipFill>
          <a:blip r:embed="rId3"/>
          <a:stretch>
            <a:fillRect/>
          </a:stretch>
        </p:blipFill>
        <p:spPr>
          <a:xfrm>
            <a:off x="70057" y="1368896"/>
            <a:ext cx="12018220" cy="5066970"/>
          </a:xfrm>
          <a:prstGeom prst="rect">
            <a:avLst/>
          </a:prstGeom>
        </p:spPr>
      </p:pic>
    </p:spTree>
    <p:extLst>
      <p:ext uri="{BB962C8B-B14F-4D97-AF65-F5344CB8AC3E}">
        <p14:creationId xmlns:p14="http://schemas.microsoft.com/office/powerpoint/2010/main" val="3998889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직사각형 140"/>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50" name="그림 149"/>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3" name="슬라이드 번호 개체 틀 2">
            <a:extLst>
              <a:ext uri="{FF2B5EF4-FFF2-40B4-BE49-F238E27FC236}">
                <a16:creationId xmlns:a16="http://schemas.microsoft.com/office/drawing/2014/main" id="{99BFCAEF-B18F-4728-97DF-14D4171D452B}"/>
              </a:ext>
            </a:extLst>
          </p:cNvPr>
          <p:cNvSpPr>
            <a:spLocks noGrp="1"/>
          </p:cNvSpPr>
          <p:nvPr>
            <p:ph type="sldNum" sz="quarter" idx="12"/>
          </p:nvPr>
        </p:nvSpPr>
        <p:spPr/>
        <p:txBody>
          <a:bodyPr/>
          <a:lstStyle/>
          <a:p>
            <a:fld id="{CF44F4BD-9264-458E-B7DB-27B4DAB2BFAE}" type="slidenum">
              <a:rPr lang="ko-KR" altLang="en-US" smtClean="0"/>
              <a:t>15</a:t>
            </a:fld>
            <a:endParaRPr lang="ko-KR" altLang="en-US"/>
          </a:p>
        </p:txBody>
      </p:sp>
      <p:sp>
        <p:nvSpPr>
          <p:cNvPr id="151"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2.2. Materials and methods</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152" name="직사각형 151"/>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53" name="모서리가 둥근 직사각형 152"/>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54" name="직사각형 153"/>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155" name="TextBox 154"/>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pic>
        <p:nvPicPr>
          <p:cNvPr id="16" name="그림 15"/>
          <p:cNvPicPr>
            <a:picLocks noChangeAspect="1"/>
          </p:cNvPicPr>
          <p:nvPr/>
        </p:nvPicPr>
        <p:blipFill>
          <a:blip r:embed="rId3"/>
          <a:stretch>
            <a:fillRect/>
          </a:stretch>
        </p:blipFill>
        <p:spPr>
          <a:xfrm>
            <a:off x="842161" y="997178"/>
            <a:ext cx="10101609" cy="5541996"/>
          </a:xfrm>
          <a:prstGeom prst="rect">
            <a:avLst/>
          </a:prstGeom>
        </p:spPr>
      </p:pic>
    </p:spTree>
    <p:extLst>
      <p:ext uri="{BB962C8B-B14F-4D97-AF65-F5344CB8AC3E}">
        <p14:creationId xmlns:p14="http://schemas.microsoft.com/office/powerpoint/2010/main" val="2608024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5" name="내용 개체 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13369" y="944509"/>
            <a:ext cx="5009856" cy="5210250"/>
          </a:xfrm>
        </p:spPr>
      </p:pic>
      <p:sp>
        <p:nvSpPr>
          <p:cNvPr id="13" name="제목 1"/>
          <p:cNvSpPr txBox="1">
            <a:spLocks/>
          </p:cNvSpPr>
          <p:nvPr/>
        </p:nvSpPr>
        <p:spPr>
          <a:xfrm>
            <a:off x="547914" y="365125"/>
            <a:ext cx="10320111" cy="61767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2.3.1. Previously missing genomic regions have higher GC- and repeat content.</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16" name="직사각형 15"/>
          <p:cNvSpPr/>
          <p:nvPr/>
        </p:nvSpPr>
        <p:spPr>
          <a:xfrm>
            <a:off x="6816338" y="6118258"/>
            <a:ext cx="5070862" cy="430887"/>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Proportion, GC-content, and repeat content of missing genomic regions in prior assemblies found in VGP assemblies. </a:t>
            </a:r>
            <a:endParaRPr lang="ko-KR" altLang="en-US" sz="1050" dirty="0">
              <a:latin typeface="리디바탕" panose="020B0600000101010101" pitchFamily="34" charset="-127"/>
              <a:ea typeface="리디바탕" panose="020B0600000101010101" pitchFamily="34" charset="-127"/>
            </a:endParaRPr>
          </a:p>
        </p:txBody>
      </p:sp>
      <p:sp>
        <p:nvSpPr>
          <p:cNvPr id="17" name="내용 개체 틀 2"/>
          <p:cNvSpPr txBox="1">
            <a:spLocks/>
          </p:cNvSpPr>
          <p:nvPr/>
        </p:nvSpPr>
        <p:spPr>
          <a:xfrm>
            <a:off x="125042" y="1146519"/>
            <a:ext cx="6688328" cy="4768506"/>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(1) Amount of missing sequences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Sanger-based: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Zebra finch &amp; Platypus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Illumina-based: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Anna’s hummingbird &amp; Climbing perch</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Missing ratio:</a:t>
            </a:r>
          </a:p>
          <a:p>
            <a:pPr marL="0" indent="0">
              <a:buNone/>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    Depending on species: ~3.2% to ~10.9% </a:t>
            </a:r>
          </a:p>
          <a:p>
            <a:pPr marL="0" indent="0">
              <a:buNone/>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    Depending on chromosome-level scaffolds: ~1.2 to ~96.7%</a:t>
            </a:r>
          </a:p>
          <a:p>
            <a:pPr marL="0" indent="0">
              <a:buNone/>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(2) GC and repeat content of missing sequences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Zebra finch, Anna’s hummingbird, and platypus: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Higher GC and repeat content of missing regions compared to the present sequences</a:t>
            </a:r>
          </a:p>
          <a:p>
            <a:pPr>
              <a:buFontTx/>
              <a:buChar char="-"/>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Climbing perch did not show higher GC content in the missing regions unlike other species, which was </a:t>
            </a:r>
            <a:r>
              <a:rPr lang="en-US" altLang="ko-KR" sz="1600" dirty="0">
                <a:latin typeface="리디바탕" panose="020B0600000101010101" pitchFamily="34" charset="-127"/>
                <a:ea typeface="리디바탕" panose="020B0600000101010101" pitchFamily="34" charset="-127"/>
                <a:cs typeface="Arial" panose="020B0604020202020204" pitchFamily="34" charset="0"/>
                <a:sym typeface="Wingdings" panose="05000000000000000000" pitchFamily="2" charset="2"/>
              </a:rPr>
              <a:t>consistent with greater sequence homogeneity of fish genomes compared to </a:t>
            </a:r>
            <a:r>
              <a:rPr lang="en-US" altLang="ko-KR" sz="1600" dirty="0" err="1">
                <a:latin typeface="리디바탕" panose="020B0600000101010101" pitchFamily="34" charset="-127"/>
                <a:ea typeface="리디바탕" panose="020B0600000101010101" pitchFamily="34" charset="-127"/>
                <a:cs typeface="Arial" panose="020B0604020202020204" pitchFamily="34" charset="0"/>
                <a:sym typeface="Wingdings" panose="05000000000000000000" pitchFamily="2" charset="2"/>
              </a:rPr>
              <a:t>tetrapods</a:t>
            </a:r>
            <a:r>
              <a:rPr lang="en-US" altLang="ko-KR" sz="1600" dirty="0">
                <a:latin typeface="리디바탕" panose="020B0600000101010101" pitchFamily="34" charset="-127"/>
                <a:ea typeface="리디바탕" panose="020B0600000101010101" pitchFamily="34" charset="-127"/>
                <a:cs typeface="Arial" panose="020B0604020202020204" pitchFamily="34" charset="0"/>
                <a:sym typeface="Wingdings" panose="05000000000000000000" pitchFamily="2" charset="2"/>
              </a:rPr>
              <a:t>. </a:t>
            </a: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a:buFontTx/>
              <a:buChar char="-"/>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p:txBody>
      </p:sp>
      <p:sp>
        <p:nvSpPr>
          <p:cNvPr id="20" name="직사각형 19"/>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2" name="직사각형 21"/>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25" name="모서리가 둥근 직사각형 24"/>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4" name="TextBox 13"/>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pic>
        <p:nvPicPr>
          <p:cNvPr id="18" name="그림 17"/>
          <p:cNvPicPr>
            <a:picLocks noChangeAspect="1"/>
          </p:cNvPicPr>
          <p:nvPr/>
        </p:nvPicPr>
        <p:blipFill>
          <a:blip r:embed="rId3">
            <a:lum bright="70000" contrast="-70000"/>
          </a:blip>
          <a:stretch>
            <a:fillRect/>
          </a:stretch>
        </p:blipFill>
        <p:spPr>
          <a:xfrm>
            <a:off x="55213" y="6488082"/>
            <a:ext cx="348093" cy="375147"/>
          </a:xfrm>
          <a:prstGeom prst="rect">
            <a:avLst/>
          </a:prstGeom>
        </p:spPr>
      </p:pic>
      <p:sp>
        <p:nvSpPr>
          <p:cNvPr id="3" name="슬라이드 번호 개체 틀 2"/>
          <p:cNvSpPr>
            <a:spLocks noGrp="1"/>
          </p:cNvSpPr>
          <p:nvPr>
            <p:ph type="sldNum" sz="quarter" idx="12"/>
          </p:nvPr>
        </p:nvSpPr>
        <p:spPr/>
        <p:txBody>
          <a:bodyPr/>
          <a:lstStyle/>
          <a:p>
            <a:fld id="{5B1A2C70-E979-4B06-803D-95206E9E193C}" type="slidenum">
              <a:rPr lang="ko-KR" altLang="en-US" smtClean="0"/>
              <a:t>16</a:t>
            </a:fld>
            <a:endParaRPr lang="ko-KR" altLang="en-US" dirty="0"/>
          </a:p>
        </p:txBody>
      </p:sp>
    </p:spTree>
    <p:extLst>
      <p:ext uri="{BB962C8B-B14F-4D97-AF65-F5344CB8AC3E}">
        <p14:creationId xmlns:p14="http://schemas.microsoft.com/office/powerpoint/2010/main" val="41743476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2.3.2. Newly identified chromosomes are high in gene density.</a:t>
            </a:r>
          </a:p>
        </p:txBody>
      </p:sp>
      <p:sp>
        <p:nvSpPr>
          <p:cNvPr id="8" name="내용 개체 틀 2"/>
          <p:cNvSpPr txBox="1">
            <a:spLocks/>
          </p:cNvSpPr>
          <p:nvPr/>
        </p:nvSpPr>
        <p:spPr>
          <a:xfrm>
            <a:off x="125041" y="1094197"/>
            <a:ext cx="11986580" cy="960298"/>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Zebra finch microchromosomes </a:t>
            </a:r>
            <a:r>
              <a:rPr lang="en-US" altLang="ko-KR" sz="1600" b="1" dirty="0" smtClean="0">
                <a:latin typeface="리디바탕" panose="020B0600000101010101" pitchFamily="34" charset="-127"/>
                <a:ea typeface="리디바탕" panose="020B0600000101010101" pitchFamily="34" charset="-127"/>
                <a:cs typeface="Arial" panose="020B0604020202020204" pitchFamily="34" charset="0"/>
              </a:rPr>
              <a:t>29~36 </a:t>
            </a: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were newly </a:t>
            </a:r>
            <a:r>
              <a:rPr lang="en-US" altLang="ko-KR" sz="1600" b="1" dirty="0" smtClean="0">
                <a:latin typeface="리디바탕" panose="020B0600000101010101" pitchFamily="34" charset="-127"/>
                <a:ea typeface="리디바탕" panose="020B0600000101010101" pitchFamily="34" charset="-127"/>
                <a:cs typeface="Arial" panose="020B0604020202020204" pitchFamily="34" charset="0"/>
              </a:rPr>
              <a:t>identified: </a:t>
            </a:r>
            <a:endParaRPr lang="en-US" altLang="ko-KR" sz="1600" b="1" dirty="0">
              <a:latin typeface="리디바탕" panose="020B0600000101010101" pitchFamily="34" charset="-127"/>
              <a:ea typeface="리디바탕" panose="020B0600000101010101" pitchFamily="34" charset="-127"/>
              <a:cs typeface="Arial" panose="020B0604020202020204" pitchFamily="34" charset="0"/>
            </a:endParaRPr>
          </a:p>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Microchromosomes with high GC content, gene density, and high missing ratio resulted in </a:t>
            </a:r>
            <a:r>
              <a:rPr lang="en-US" altLang="ko-KR" sz="1600" dirty="0">
                <a:latin typeface="리디바탕" panose="020B0600000101010101" pitchFamily="34" charset="-127"/>
                <a:ea typeface="리디바탕" panose="020B0600000101010101" pitchFamily="34" charset="-127"/>
                <a:cs typeface="Arial" panose="020B0604020202020204" pitchFamily="34" charset="0"/>
                <a:sym typeface="Wingdings" panose="05000000000000000000" pitchFamily="2" charset="2"/>
              </a:rPr>
              <a:t>575 of completely missing genes</a:t>
            </a:r>
          </a:p>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sym typeface="Wingdings" panose="05000000000000000000" pitchFamily="2" charset="2"/>
              </a:rPr>
              <a:t>Anna’s hummingbird: </a:t>
            </a:r>
            <a:r>
              <a:rPr lang="en-US" altLang="ko-KR" sz="1600" dirty="0">
                <a:latin typeface="리디바탕" panose="020B0600000101010101" pitchFamily="34" charset="-127"/>
                <a:ea typeface="리디바탕" panose="020B0600000101010101" pitchFamily="34" charset="-127"/>
                <a:cs typeface="Arial" panose="020B0604020202020204" pitchFamily="34" charset="0"/>
                <a:sym typeface="Wingdings" panose="05000000000000000000" pitchFamily="2" charset="2"/>
              </a:rPr>
              <a:t>GC-rich segments with high missing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sym typeface="Wingdings" panose="05000000000000000000" pitchFamily="2" charset="2"/>
              </a:rPr>
              <a:t>ratio</a:t>
            </a: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p:txBody>
      </p:sp>
      <p:sp>
        <p:nvSpPr>
          <p:cNvPr id="16" name="직사각형 15"/>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741" y="2323690"/>
            <a:ext cx="5776659" cy="3780502"/>
          </a:xfrm>
          <a:prstGeom prst="rect">
            <a:avLst/>
          </a:prstGeom>
        </p:spPr>
      </p:pic>
      <p:pic>
        <p:nvPicPr>
          <p:cNvPr id="5" name="그림 4"/>
          <p:cNvPicPr>
            <a:picLocks noChangeAspect="1"/>
          </p:cNvPicPr>
          <p:nvPr/>
        </p:nvPicPr>
        <p:blipFill>
          <a:blip r:embed="rId3"/>
          <a:stretch>
            <a:fillRect/>
          </a:stretch>
        </p:blipFill>
        <p:spPr>
          <a:xfrm>
            <a:off x="7210425" y="2165890"/>
            <a:ext cx="4814062" cy="3938302"/>
          </a:xfrm>
          <a:prstGeom prst="rect">
            <a:avLst/>
          </a:prstGeom>
        </p:spPr>
      </p:pic>
      <p:grpSp>
        <p:nvGrpSpPr>
          <p:cNvPr id="9" name="그룹 8"/>
          <p:cNvGrpSpPr/>
          <p:nvPr/>
        </p:nvGrpSpPr>
        <p:grpSpPr>
          <a:xfrm>
            <a:off x="11167686" y="44973"/>
            <a:ext cx="1069804" cy="787586"/>
            <a:chOff x="11167686" y="44973"/>
            <a:chExt cx="1069804" cy="787586"/>
          </a:xfrm>
        </p:grpSpPr>
        <p:sp>
          <p:nvSpPr>
            <p:cNvPr id="19" name="모서리가 둥근 직사각형 18"/>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0" name="TextBox 19"/>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grpSp>
      <p:sp>
        <p:nvSpPr>
          <p:cNvPr id="21" name="직사각형 20"/>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2" name="그림 21"/>
          <p:cNvPicPr>
            <a:picLocks noChangeAspect="1"/>
          </p:cNvPicPr>
          <p:nvPr/>
        </p:nvPicPr>
        <p:blipFill>
          <a:blip r:embed="rId4">
            <a:lum bright="70000" contrast="-70000"/>
          </a:blip>
          <a:stretch>
            <a:fillRect/>
          </a:stretch>
        </p:blipFill>
        <p:spPr>
          <a:xfrm>
            <a:off x="55213" y="6488082"/>
            <a:ext cx="348093" cy="375147"/>
          </a:xfrm>
          <a:prstGeom prst="rect">
            <a:avLst/>
          </a:prstGeom>
        </p:spPr>
      </p:pic>
      <p:sp>
        <p:nvSpPr>
          <p:cNvPr id="11" name="슬라이드 번호 개체 틀 10"/>
          <p:cNvSpPr>
            <a:spLocks noGrp="1"/>
          </p:cNvSpPr>
          <p:nvPr>
            <p:ph type="sldNum" sz="quarter" idx="12"/>
          </p:nvPr>
        </p:nvSpPr>
        <p:spPr/>
        <p:txBody>
          <a:bodyPr/>
          <a:lstStyle/>
          <a:p>
            <a:fld id="{5B1A2C70-E979-4B06-803D-95206E9E193C}" type="slidenum">
              <a:rPr lang="ko-KR" altLang="en-US" smtClean="0"/>
              <a:t>17</a:t>
            </a:fld>
            <a:endParaRPr lang="ko-KR" altLang="en-US" dirty="0"/>
          </a:p>
        </p:txBody>
      </p:sp>
      <p:sp>
        <p:nvSpPr>
          <p:cNvPr id="23" name="직사각형 22"/>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4" name="직사각형 23"/>
          <p:cNvSpPr/>
          <p:nvPr/>
        </p:nvSpPr>
        <p:spPr>
          <a:xfrm>
            <a:off x="316726" y="6066767"/>
            <a:ext cx="6893699" cy="415498"/>
          </a:xfrm>
          <a:prstGeom prst="rect">
            <a:avLst/>
          </a:prstGeom>
        </p:spPr>
        <p:txBody>
          <a:bodyPr wrap="square">
            <a:spAutoFit/>
          </a:bodyPr>
          <a:lstStyle/>
          <a:p>
            <a:r>
              <a:rPr lang="en-US" altLang="ko-KR" sz="1050" b="1" dirty="0" err="1">
                <a:latin typeface="리디바탕" panose="020B0600000101010101" pitchFamily="34" charset="-127"/>
                <a:ea typeface="리디바탕" panose="020B0600000101010101" pitchFamily="34" charset="-127"/>
              </a:rPr>
              <a:t>Circos</a:t>
            </a:r>
            <a:r>
              <a:rPr lang="en-US" altLang="ko-KR" sz="1050" b="1" dirty="0">
                <a:latin typeface="리디바탕" panose="020B0600000101010101" pitchFamily="34" charset="-127"/>
                <a:ea typeface="리디바탕" panose="020B0600000101010101" pitchFamily="34" charset="-127"/>
              </a:rPr>
              <a:t> plots revealing chromosome profiles of previously missing protein coding genes recovered in the VGP zebra finch assembly. </a:t>
            </a:r>
            <a:endParaRPr lang="ko-KR" altLang="en-US" sz="1050" dirty="0">
              <a:latin typeface="리디바탕" panose="020B0600000101010101" pitchFamily="34" charset="-127"/>
              <a:ea typeface="리디바탕" panose="020B0600000101010101" pitchFamily="34" charset="-127"/>
            </a:endParaRPr>
          </a:p>
        </p:txBody>
      </p:sp>
      <p:sp>
        <p:nvSpPr>
          <p:cNvPr id="25" name="직사각형 24"/>
          <p:cNvSpPr/>
          <p:nvPr/>
        </p:nvSpPr>
        <p:spPr>
          <a:xfrm>
            <a:off x="7312917" y="6066767"/>
            <a:ext cx="4711570" cy="253916"/>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Missing sequences in Anna’s hummingbird assembly. </a:t>
            </a:r>
            <a:endParaRPr lang="ko-KR" altLang="en-US" sz="1050" dirty="0">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12917789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2.3.2. Newly identified chromosomes are high in gene density.</a:t>
            </a:r>
          </a:p>
        </p:txBody>
      </p:sp>
      <p:sp>
        <p:nvSpPr>
          <p:cNvPr id="16" name="직사각형 15"/>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grpSp>
        <p:nvGrpSpPr>
          <p:cNvPr id="9" name="그룹 8"/>
          <p:cNvGrpSpPr/>
          <p:nvPr/>
        </p:nvGrpSpPr>
        <p:grpSpPr>
          <a:xfrm>
            <a:off x="11167686" y="44973"/>
            <a:ext cx="1069804" cy="787586"/>
            <a:chOff x="11167686" y="44973"/>
            <a:chExt cx="1069804" cy="787586"/>
          </a:xfrm>
        </p:grpSpPr>
        <p:sp>
          <p:nvSpPr>
            <p:cNvPr id="19" name="모서리가 둥근 직사각형 18"/>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0" name="TextBox 19"/>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grpSp>
      <p:sp>
        <p:nvSpPr>
          <p:cNvPr id="21" name="직사각형 20"/>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2" name="그림 21"/>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11" name="슬라이드 번호 개체 틀 10"/>
          <p:cNvSpPr>
            <a:spLocks noGrp="1"/>
          </p:cNvSpPr>
          <p:nvPr>
            <p:ph type="sldNum" sz="quarter" idx="12"/>
          </p:nvPr>
        </p:nvSpPr>
        <p:spPr/>
        <p:txBody>
          <a:bodyPr/>
          <a:lstStyle/>
          <a:p>
            <a:fld id="{5B1A2C70-E979-4B06-803D-95206E9E193C}" type="slidenum">
              <a:rPr lang="ko-KR" altLang="en-US" smtClean="0"/>
              <a:t>18</a:t>
            </a:fld>
            <a:endParaRPr lang="ko-KR" altLang="en-US" dirty="0"/>
          </a:p>
        </p:txBody>
      </p:sp>
      <p:sp>
        <p:nvSpPr>
          <p:cNvPr id="23" name="직사각형 22"/>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8" name="그림 17">
            <a:extLst>
              <a:ext uri="{FF2B5EF4-FFF2-40B4-BE49-F238E27FC236}">
                <a16:creationId xmlns:a16="http://schemas.microsoft.com/office/drawing/2014/main" id="{57D13315-B873-4C85-8E37-41930D8756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241" y="1060402"/>
            <a:ext cx="5008587" cy="5095491"/>
          </a:xfrm>
          <a:prstGeom prst="rect">
            <a:avLst/>
          </a:prstGeom>
        </p:spPr>
      </p:pic>
      <p:sp>
        <p:nvSpPr>
          <p:cNvPr id="26" name="직사각형 25"/>
          <p:cNvSpPr/>
          <p:nvPr/>
        </p:nvSpPr>
        <p:spPr>
          <a:xfrm>
            <a:off x="6383118" y="6071964"/>
            <a:ext cx="5238075" cy="415755"/>
          </a:xfrm>
          <a:prstGeom prst="rect">
            <a:avLst/>
          </a:prstGeom>
        </p:spPr>
        <p:txBody>
          <a:bodyPr wrap="square">
            <a:spAutoFit/>
          </a:bodyPr>
          <a:lstStyle/>
          <a:p>
            <a:r>
              <a:rPr lang="en-US" altLang="ko-KR" sz="1051" b="1" dirty="0" smtClean="0">
                <a:latin typeface="+mn-ea"/>
                <a:cs typeface="Arial" panose="020B0604020202020204" pitchFamily="34" charset="0"/>
              </a:rPr>
              <a:t>Hi-C </a:t>
            </a:r>
            <a:r>
              <a:rPr lang="en-US" altLang="ko-KR" sz="1051" b="1" dirty="0">
                <a:latin typeface="+mn-ea"/>
                <a:cs typeface="Arial" panose="020B0604020202020204" pitchFamily="34" charset="0"/>
              </a:rPr>
              <a:t>interaction heatmap of the VGP zebra finch </a:t>
            </a:r>
            <a:r>
              <a:rPr lang="en-US" altLang="ko-KR" sz="1051" b="1" dirty="0" smtClean="0">
                <a:latin typeface="+mn-ea"/>
                <a:cs typeface="Arial" panose="020B0604020202020204" pitchFamily="34" charset="0"/>
              </a:rPr>
              <a:t>reassembly </a:t>
            </a:r>
            <a:r>
              <a:rPr lang="en-US" altLang="ko-KR" sz="1051" b="1" dirty="0" smtClean="0">
                <a:latin typeface="+mn-ea"/>
                <a:cs typeface="Arial" panose="020B0604020202020204" pitchFamily="34" charset="0"/>
              </a:rPr>
              <a:t>(by </a:t>
            </a:r>
            <a:r>
              <a:rPr lang="en-US" altLang="ko-KR" sz="1051" b="1" dirty="0">
                <a:latin typeface="+mn-ea"/>
                <a:cs typeface="Arial" panose="020B0604020202020204" pitchFamily="34" charset="0"/>
              </a:rPr>
              <a:t>Kerstin Howe, Jonathan </a:t>
            </a:r>
            <a:r>
              <a:rPr lang="en-US" altLang="ko-KR" sz="1051" b="1" dirty="0" smtClean="0">
                <a:latin typeface="+mn-ea"/>
                <a:cs typeface="Arial" panose="020B0604020202020204" pitchFamily="34" charset="0"/>
              </a:rPr>
              <a:t>Wood)</a:t>
            </a:r>
            <a:endParaRPr lang="ko-KR" altLang="en-US" sz="1051" dirty="0">
              <a:latin typeface="+mn-ea"/>
              <a:cs typeface="Arial" panose="020B0604020202020204" pitchFamily="34" charset="0"/>
            </a:endParaRPr>
          </a:p>
        </p:txBody>
      </p:sp>
      <p:grpSp>
        <p:nvGrpSpPr>
          <p:cNvPr id="27" name="그룹 26">
            <a:extLst>
              <a:ext uri="{FF2B5EF4-FFF2-40B4-BE49-F238E27FC236}">
                <a16:creationId xmlns:a16="http://schemas.microsoft.com/office/drawing/2014/main" id="{ED16645C-EF03-4FBF-B2EF-D72567EE912C}"/>
              </a:ext>
            </a:extLst>
          </p:cNvPr>
          <p:cNvGrpSpPr/>
          <p:nvPr/>
        </p:nvGrpSpPr>
        <p:grpSpPr>
          <a:xfrm>
            <a:off x="6305721" y="1089496"/>
            <a:ext cx="5018314" cy="4989540"/>
            <a:chOff x="4447965" y="1932179"/>
            <a:chExt cx="4376754" cy="4351658"/>
          </a:xfrm>
        </p:grpSpPr>
        <p:pic>
          <p:nvPicPr>
            <p:cNvPr id="28" name="그림 27">
              <a:extLst>
                <a:ext uri="{FF2B5EF4-FFF2-40B4-BE49-F238E27FC236}">
                  <a16:creationId xmlns:a16="http://schemas.microsoft.com/office/drawing/2014/main" id="{2259B866-5011-4A11-AAAF-043097EC3D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7965" y="1932179"/>
              <a:ext cx="4376754" cy="4351658"/>
            </a:xfrm>
            <a:prstGeom prst="rect">
              <a:avLst/>
            </a:prstGeom>
          </p:spPr>
        </p:pic>
        <p:sp>
          <p:nvSpPr>
            <p:cNvPr id="29" name="굽은 화살표 28"/>
            <p:cNvSpPr/>
            <p:nvPr/>
          </p:nvSpPr>
          <p:spPr>
            <a:xfrm>
              <a:off x="7173065" y="2264315"/>
              <a:ext cx="101600" cy="2293735"/>
            </a:xfrm>
            <a:prstGeom prst="bentArrow">
              <a:avLst/>
            </a:prstGeom>
            <a:solidFill>
              <a:srgbClr val="15B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anose="020B0604020202020204" pitchFamily="34" charset="0"/>
              </a:endParaRPr>
            </a:p>
          </p:txBody>
        </p:sp>
        <p:sp>
          <p:nvSpPr>
            <p:cNvPr id="30" name="굽은 화살표 29"/>
            <p:cNvSpPr/>
            <p:nvPr/>
          </p:nvSpPr>
          <p:spPr>
            <a:xfrm>
              <a:off x="7262348" y="3688362"/>
              <a:ext cx="110598" cy="1050105"/>
            </a:xfrm>
            <a:prstGeom prst="bentArrow">
              <a:avLst/>
            </a:prstGeom>
            <a:solidFill>
              <a:srgbClr val="743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ea"/>
                <a:cs typeface="Arial" panose="020B0604020202020204" pitchFamily="34" charset="0"/>
              </a:endParaRPr>
            </a:p>
          </p:txBody>
        </p:sp>
      </p:grpSp>
      <p:sp>
        <p:nvSpPr>
          <p:cNvPr id="31" name="직사각형 30"/>
          <p:cNvSpPr/>
          <p:nvPr/>
        </p:nvSpPr>
        <p:spPr>
          <a:xfrm>
            <a:off x="303240" y="6073992"/>
            <a:ext cx="5008587" cy="415755"/>
          </a:xfrm>
          <a:prstGeom prst="rect">
            <a:avLst/>
          </a:prstGeom>
        </p:spPr>
        <p:txBody>
          <a:bodyPr wrap="square">
            <a:spAutoFit/>
          </a:bodyPr>
          <a:lstStyle/>
          <a:p>
            <a:r>
              <a:rPr lang="en-US" altLang="ko-KR" sz="1051" b="1" dirty="0" smtClean="0">
                <a:latin typeface="+mn-ea"/>
                <a:cs typeface="Arial" panose="020B0604020202020204" pitchFamily="34" charset="0"/>
              </a:rPr>
              <a:t>Association </a:t>
            </a:r>
            <a:r>
              <a:rPr lang="en-US" altLang="ko-KR" sz="1051" b="1" dirty="0">
                <a:latin typeface="+mn-ea"/>
                <a:cs typeface="Arial" panose="020B0604020202020204" pitchFamily="34" charset="0"/>
              </a:rPr>
              <a:t>between missing ratio, GC- or repeat content, and gene density of VGP assemblies.</a:t>
            </a:r>
            <a:endParaRPr lang="ko-KR" altLang="en-US" sz="1051" dirty="0">
              <a:latin typeface="+mn-ea"/>
              <a:cs typeface="Arial" panose="020B0604020202020204" pitchFamily="34" charset="0"/>
            </a:endParaRPr>
          </a:p>
        </p:txBody>
      </p:sp>
    </p:spTree>
    <p:extLst>
      <p:ext uri="{BB962C8B-B14F-4D97-AF65-F5344CB8AC3E}">
        <p14:creationId xmlns:p14="http://schemas.microsoft.com/office/powerpoint/2010/main" val="1354380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547913" y="365125"/>
            <a:ext cx="10776121"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rPr>
              <a:t>2.3.3. </a:t>
            </a:r>
            <a:r>
              <a:rPr lang="en-US" altLang="ko-KR" sz="2000" b="1" spc="-150" dirty="0">
                <a:solidFill>
                  <a:srgbClr val="022A40"/>
                </a:solidFill>
                <a:latin typeface="리디바탕" panose="020B0600000101010101" pitchFamily="34" charset="-127"/>
                <a:ea typeface="리디바탕" panose="020B0600000101010101" pitchFamily="34" charset="-127"/>
              </a:rPr>
              <a:t>Bias of missing sequence in coding, </a:t>
            </a:r>
            <a:r>
              <a:rPr lang="en-US" altLang="ko-KR" sz="2000" b="1" spc="-150" dirty="0" err="1">
                <a:solidFill>
                  <a:srgbClr val="022A40"/>
                </a:solidFill>
                <a:latin typeface="리디바탕" panose="020B0600000101010101" pitchFamily="34" charset="-127"/>
                <a:ea typeface="리디바탕" panose="020B0600000101010101" pitchFamily="34" charset="-127"/>
              </a:rPr>
              <a:t>lncRNA</a:t>
            </a:r>
            <a:r>
              <a:rPr lang="en-US" altLang="ko-KR" sz="2000" b="1" spc="-150" dirty="0">
                <a:solidFill>
                  <a:srgbClr val="022A40"/>
                </a:solidFill>
                <a:latin typeface="리디바탕" panose="020B0600000101010101" pitchFamily="34" charset="-127"/>
                <a:ea typeface="리디바탕" panose="020B0600000101010101" pitchFamily="34" charset="-127"/>
              </a:rPr>
              <a:t>, and their regulatory regions</a:t>
            </a:r>
            <a:endParaRPr lang="ko-KR" altLang="en-US" sz="2000" b="1" spc="-150"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10" name="직사각형 9"/>
          <p:cNvSpPr/>
          <p:nvPr/>
        </p:nvSpPr>
        <p:spPr>
          <a:xfrm>
            <a:off x="7143584" y="5979503"/>
            <a:ext cx="5048416" cy="253916"/>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Amount and characteristics of missing genes and exons. </a:t>
            </a:r>
            <a:endParaRPr lang="ko-KR" altLang="en-US" sz="1050" dirty="0">
              <a:latin typeface="리디바탕" panose="020B0600000101010101" pitchFamily="34" charset="-127"/>
              <a:ea typeface="리디바탕" panose="020B0600000101010101" pitchFamily="34" charset="-127"/>
            </a:endParaRPr>
          </a:p>
        </p:txBody>
      </p:sp>
      <p:sp>
        <p:nvSpPr>
          <p:cNvPr id="15" name="내용 개체 틀 2"/>
          <p:cNvSpPr txBox="1">
            <a:spLocks/>
          </p:cNvSpPr>
          <p:nvPr/>
        </p:nvSpPr>
        <p:spPr>
          <a:xfrm>
            <a:off x="125041" y="947841"/>
            <a:ext cx="7018543" cy="421923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(1) GC and repeat content of VGP genes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Completely missing genes: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Higher GC content compared to the rest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genes</a:t>
            </a: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(2) Amount of missing sequences in VGP genes</a:t>
            </a: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a:buFontTx/>
              <a:buChar char="-"/>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~5 to ~13% of exon &amp; intron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regions</a:t>
            </a: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Sequencing platform differences:</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 </a:t>
            </a:r>
          </a:p>
          <a:p>
            <a:pPr marL="457200" lvl="1" indent="0">
              <a:buNone/>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Illumina-based assemblies: ~83% of genes were well assembled (&lt;10% of missing ratio)</a:t>
            </a:r>
          </a:p>
          <a:p>
            <a:pPr marL="457200" lvl="1" indent="0">
              <a:buNone/>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Sanger-based assemblies:  55~70% of genes were well assembled </a:t>
            </a:r>
            <a:endParaRPr lang="en-US" altLang="ko-KR" sz="1600" dirty="0" smtClean="0">
              <a:latin typeface="리디바탕" panose="020B0600000101010101" pitchFamily="34" charset="-127"/>
              <a:ea typeface="리디바탕" panose="020B0600000101010101" pitchFamily="34" charset="-127"/>
              <a:cs typeface="Arial" panose="020B0604020202020204" pitchFamily="34" charset="0"/>
            </a:endParaRPr>
          </a:p>
          <a:p>
            <a:pPr marL="0" indent="0">
              <a:buNone/>
            </a:pPr>
            <a:r>
              <a:rPr lang="en-US" altLang="ko-KR" sz="1600" b="1" dirty="0" smtClean="0">
                <a:latin typeface="리디바탕" panose="020B0600000101010101" pitchFamily="34" charset="-127"/>
                <a:ea typeface="리디바탕" panose="020B0600000101010101" pitchFamily="34" charset="-127"/>
                <a:cs typeface="Arial" panose="020B0604020202020204" pitchFamily="34" charset="0"/>
              </a:rPr>
              <a:t>(3) Number of missing exons: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up to ~20,000</a:t>
            </a: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p:txBody>
      </p:sp>
      <p:sp>
        <p:nvSpPr>
          <p:cNvPr id="17" name="직사각형 16"/>
          <p:cNvSpPr/>
          <p:nvPr/>
        </p:nvSpPr>
        <p:spPr>
          <a:xfrm>
            <a:off x="339557" y="4503290"/>
            <a:ext cx="5347406" cy="253916"/>
          </a:xfrm>
          <a:prstGeom prst="rect">
            <a:avLst/>
          </a:prstGeom>
        </p:spPr>
        <p:txBody>
          <a:bodyPr wrap="square">
            <a:spAutoFit/>
          </a:bodyPr>
          <a:lstStyle/>
          <a:p>
            <a:r>
              <a:rPr lang="en-US" altLang="ko-KR" sz="1050" b="1" dirty="0" smtClean="0">
                <a:latin typeface="리디바탕" panose="020B0600000101010101" pitchFamily="34" charset="-127"/>
                <a:ea typeface="리디바탕" panose="020B0600000101010101" pitchFamily="34" charset="-127"/>
              </a:rPr>
              <a:t>Number </a:t>
            </a:r>
            <a:r>
              <a:rPr lang="en-US" altLang="ko-KR" sz="1050" b="1" dirty="0">
                <a:latin typeface="리디바탕" panose="020B0600000101010101" pitchFamily="34" charset="-127"/>
                <a:ea typeface="리디바탕" panose="020B0600000101010101" pitchFamily="34" charset="-127"/>
              </a:rPr>
              <a:t>of missing exons in the previous assemblies.</a:t>
            </a:r>
            <a:endParaRPr lang="ko-KR" altLang="en-US" sz="1050" dirty="0">
              <a:latin typeface="리디바탕" panose="020B0600000101010101" pitchFamily="34" charset="-127"/>
              <a:ea typeface="리디바탕" panose="020B0600000101010101" pitchFamily="34" charset="-127"/>
            </a:endParaRPr>
          </a:p>
        </p:txBody>
      </p:sp>
      <p:sp>
        <p:nvSpPr>
          <p:cNvPr id="19" name="직사각형 18"/>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1" name="직사각형 20"/>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84" y="1446311"/>
            <a:ext cx="4873855" cy="4535393"/>
          </a:xfrm>
          <a:prstGeom prst="rect">
            <a:avLst/>
          </a:prstGeom>
        </p:spPr>
      </p:pic>
      <p:graphicFrame>
        <p:nvGraphicFramePr>
          <p:cNvPr id="4" name="표 3"/>
          <p:cNvGraphicFramePr>
            <a:graphicFrameLocks noGrp="1"/>
          </p:cNvGraphicFramePr>
          <p:nvPr>
            <p:extLst>
              <p:ext uri="{D42A27DB-BD31-4B8C-83A1-F6EECF244321}">
                <p14:modId xmlns:p14="http://schemas.microsoft.com/office/powerpoint/2010/main" val="4013539418"/>
              </p:ext>
            </p:extLst>
          </p:nvPr>
        </p:nvGraphicFramePr>
        <p:xfrm>
          <a:off x="339557" y="4760195"/>
          <a:ext cx="6304380" cy="1457325"/>
        </p:xfrm>
        <a:graphic>
          <a:graphicData uri="http://schemas.openxmlformats.org/drawingml/2006/table">
            <a:tbl>
              <a:tblPr/>
              <a:tblGrid>
                <a:gridCol w="1368425">
                  <a:extLst>
                    <a:ext uri="{9D8B030D-6E8A-4147-A177-3AD203B41FA5}">
                      <a16:colId xmlns:a16="http://schemas.microsoft.com/office/drawing/2014/main" val="1029510936"/>
                    </a:ext>
                  </a:extLst>
                </a:gridCol>
                <a:gridCol w="458787">
                  <a:extLst>
                    <a:ext uri="{9D8B030D-6E8A-4147-A177-3AD203B41FA5}">
                      <a16:colId xmlns:a16="http://schemas.microsoft.com/office/drawing/2014/main" val="2425755323"/>
                    </a:ext>
                  </a:extLst>
                </a:gridCol>
                <a:gridCol w="519113">
                  <a:extLst>
                    <a:ext uri="{9D8B030D-6E8A-4147-A177-3AD203B41FA5}">
                      <a16:colId xmlns:a16="http://schemas.microsoft.com/office/drawing/2014/main" val="2868802635"/>
                    </a:ext>
                  </a:extLst>
                </a:gridCol>
                <a:gridCol w="837096">
                  <a:extLst>
                    <a:ext uri="{9D8B030D-6E8A-4147-A177-3AD203B41FA5}">
                      <a16:colId xmlns:a16="http://schemas.microsoft.com/office/drawing/2014/main" val="2827485385"/>
                    </a:ext>
                  </a:extLst>
                </a:gridCol>
                <a:gridCol w="1263650">
                  <a:extLst>
                    <a:ext uri="{9D8B030D-6E8A-4147-A177-3AD203B41FA5}">
                      <a16:colId xmlns:a16="http://schemas.microsoft.com/office/drawing/2014/main" val="283403940"/>
                    </a:ext>
                  </a:extLst>
                </a:gridCol>
                <a:gridCol w="926786">
                  <a:extLst>
                    <a:ext uri="{9D8B030D-6E8A-4147-A177-3AD203B41FA5}">
                      <a16:colId xmlns:a16="http://schemas.microsoft.com/office/drawing/2014/main" val="1581612204"/>
                    </a:ext>
                  </a:extLst>
                </a:gridCol>
                <a:gridCol w="930523">
                  <a:extLst>
                    <a:ext uri="{9D8B030D-6E8A-4147-A177-3AD203B41FA5}">
                      <a16:colId xmlns:a16="http://schemas.microsoft.com/office/drawing/2014/main" val="388687680"/>
                    </a:ext>
                  </a:extLst>
                </a:gridCol>
              </a:tblGrid>
              <a:tr h="0">
                <a:tc gridSpan="3">
                  <a:txBody>
                    <a:bodyPr/>
                    <a:lstStyle/>
                    <a:p>
                      <a:pPr algn="ctr" fontAlgn="ctr"/>
                      <a:r>
                        <a:rPr lang="en-US" sz="1000" b="0" i="0" u="none" strike="noStrike" dirty="0">
                          <a:solidFill>
                            <a:srgbClr val="FFFFFF"/>
                          </a:solidFill>
                          <a:effectLst/>
                          <a:latin typeface="리디바탕" panose="020B0600000101010101" pitchFamily="34" charset="-127"/>
                          <a:ea typeface="맑은 고딕" panose="020B0503020000020004" pitchFamily="50" charset="-127"/>
                        </a:rPr>
                        <a:t>Species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sz="1000" b="0" i="0" u="none" strike="noStrike" dirty="0">
                          <a:solidFill>
                            <a:srgbClr val="FFFFFF"/>
                          </a:solidFill>
                          <a:effectLst/>
                          <a:latin typeface="리디바탕" panose="020B0600000101010101" pitchFamily="34" charset="-127"/>
                          <a:ea typeface="맑은 고딕" panose="020B0503020000020004" pitchFamily="50" charset="-127"/>
                        </a:rPr>
                        <a:t>Zebra finch</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0" i="0" u="none" strike="noStrike" dirty="0">
                          <a:solidFill>
                            <a:srgbClr val="FFFFFF"/>
                          </a:solidFill>
                          <a:effectLst/>
                          <a:latin typeface="리디바탕" panose="020B0600000101010101" pitchFamily="34" charset="-127"/>
                          <a:ea typeface="맑은 고딕" panose="020B0503020000020004" pitchFamily="50" charset="-127"/>
                        </a:rPr>
                        <a:t>Anna’s hummingbird</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0" i="0" u="none" strike="noStrike" dirty="0">
                          <a:solidFill>
                            <a:srgbClr val="FFFFFF"/>
                          </a:solidFill>
                          <a:effectLst/>
                          <a:latin typeface="리디바탕" panose="020B0600000101010101" pitchFamily="34" charset="-127"/>
                          <a:ea typeface="맑은 고딕" panose="020B0503020000020004" pitchFamily="50" charset="-127"/>
                        </a:rPr>
                        <a:t>Platypus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0" i="0" u="none" strike="noStrike" dirty="0">
                          <a:solidFill>
                            <a:srgbClr val="FFFFFF"/>
                          </a:solidFill>
                          <a:effectLst/>
                          <a:latin typeface="리디바탕" panose="020B0600000101010101" pitchFamily="34" charset="-127"/>
                          <a:ea typeface="맑은 고딕" panose="020B0503020000020004" pitchFamily="50" charset="-127"/>
                        </a:rPr>
                        <a:t>Climbing perch</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826454330"/>
                  </a:ext>
                </a:extLst>
              </a:tr>
              <a:tr h="0">
                <a:tc gridSpan="3">
                  <a:txBody>
                    <a:bodyPr/>
                    <a:lstStyle/>
                    <a:p>
                      <a:pPr algn="ctr" fontAlgn="ctr"/>
                      <a:r>
                        <a:rPr lang="en-US" sz="1000" b="0" i="0" u="none" strike="noStrike" dirty="0">
                          <a:solidFill>
                            <a:srgbClr val="000000"/>
                          </a:solidFill>
                          <a:effectLst/>
                          <a:latin typeface="리디바탕" panose="020B0600000101010101" pitchFamily="34" charset="-127"/>
                          <a:ea typeface="맑은 고딕" panose="020B0503020000020004" pitchFamily="50" charset="-127"/>
                        </a:rPr>
                        <a:t>Total</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13,781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8,221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20,132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3,479</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61397340"/>
                  </a:ext>
                </a:extLst>
              </a:tr>
              <a:tr h="0">
                <a:tc rowSpan="2">
                  <a:txBody>
                    <a:bodyPr/>
                    <a:lstStyle/>
                    <a:p>
                      <a:pPr algn="ctr" fontAlgn="ctr"/>
                      <a:r>
                        <a:rPr lang="en-US" sz="1000" b="0" i="0" u="none" strike="noStrike" dirty="0">
                          <a:solidFill>
                            <a:srgbClr val="000000"/>
                          </a:solidFill>
                          <a:effectLst/>
                          <a:latin typeface="리디바탕" panose="020B0600000101010101" pitchFamily="34" charset="-127"/>
                          <a:ea typeface="맑은 고딕" panose="020B0503020000020004" pitchFamily="50" charset="-127"/>
                        </a:rPr>
                        <a:t>Included in</a:t>
                      </a:r>
                      <a:r>
                        <a:rPr lang="en-US" sz="1000" b="0" i="0" u="none" strike="noStrike" baseline="0" dirty="0">
                          <a:solidFill>
                            <a:srgbClr val="000000"/>
                          </a:solidFill>
                          <a:effectLst/>
                          <a:latin typeface="리디바탕" panose="020B0600000101010101" pitchFamily="34" charset="-127"/>
                          <a:ea typeface="맑은 고딕" panose="020B0503020000020004" pitchFamily="50" charset="-127"/>
                        </a:rPr>
                        <a:t> </a:t>
                      </a:r>
                      <a:r>
                        <a:rPr lang="en-US" sz="1000" b="0" i="0" u="none" strike="noStrike" dirty="0">
                          <a:solidFill>
                            <a:srgbClr val="000000"/>
                          </a:solidFill>
                          <a:effectLst/>
                          <a:latin typeface="리디바탕" panose="020B0600000101010101" pitchFamily="34" charset="-127"/>
                          <a:ea typeface="맑은 고딕" panose="020B0503020000020004" pitchFamily="50" charset="-127"/>
                        </a:rPr>
                        <a:t>completely</a:t>
                      </a:r>
                      <a:br>
                        <a:rPr lang="en-US" sz="1000" b="0" i="0" u="none" strike="noStrike" dirty="0">
                          <a:solidFill>
                            <a:srgbClr val="000000"/>
                          </a:solidFill>
                          <a:effectLst/>
                          <a:latin typeface="리디바탕" panose="020B0600000101010101" pitchFamily="34" charset="-127"/>
                          <a:ea typeface="맑은 고딕" panose="020B0503020000020004" pitchFamily="50" charset="-127"/>
                        </a:rPr>
                      </a:br>
                      <a:r>
                        <a:rPr lang="en-US" sz="1000" b="0" i="0" u="none" strike="noStrike" dirty="0">
                          <a:solidFill>
                            <a:srgbClr val="000000"/>
                          </a:solidFill>
                          <a:effectLst/>
                          <a:latin typeface="리디바탕" panose="020B0600000101010101" pitchFamily="34" charset="-127"/>
                          <a:ea typeface="맑은 고딕" panose="020B0503020000020004" pitchFamily="50" charset="-127"/>
                        </a:rPr>
                        <a:t>missing genes?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dirty="0">
                          <a:solidFill>
                            <a:srgbClr val="000000"/>
                          </a:solidFill>
                          <a:effectLst/>
                          <a:latin typeface="리디바탕" panose="020B0600000101010101" pitchFamily="34" charset="-127"/>
                          <a:ea typeface="맑은 고딕" panose="020B0503020000020004" pitchFamily="50" charset="-127"/>
                        </a:rPr>
                        <a:t>Yes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3,695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141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354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178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43840557"/>
                  </a:ext>
                </a:extLst>
              </a:tr>
              <a:tr h="0">
                <a:tc vMerge="1">
                  <a:txBody>
                    <a:bodyPr/>
                    <a:lstStyle/>
                    <a:p>
                      <a:pPr latinLnBrk="1"/>
                      <a:endParaRPr lang="ko-KR" altLang="en-US"/>
                    </a:p>
                  </a:txBody>
                  <a:tcPr/>
                </a:tc>
                <a:tc gridSpan="2">
                  <a:txBody>
                    <a:bodyPr/>
                    <a:lstStyle/>
                    <a:p>
                      <a:pPr algn="ctr" fontAlgn="ctr"/>
                      <a:r>
                        <a:rPr lang="en-US" sz="1000" b="0" i="0" u="none" strike="noStrike" dirty="0">
                          <a:solidFill>
                            <a:srgbClr val="000000"/>
                          </a:solidFill>
                          <a:effectLst/>
                          <a:latin typeface="리디바탕" panose="020B0600000101010101" pitchFamily="34" charset="-127"/>
                          <a:ea typeface="맑은 고딕" panose="020B0503020000020004" pitchFamily="50" charset="-127"/>
                        </a:rPr>
                        <a:t>No</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10,086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8,080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19,778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3,301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08727481"/>
                  </a:ext>
                </a:extLst>
              </a:tr>
              <a:tr h="0">
                <a:tc rowSpan="5">
                  <a:txBody>
                    <a:bodyPr/>
                    <a:lstStyle/>
                    <a:p>
                      <a:pPr algn="ctr" fontAlgn="ctr"/>
                      <a:r>
                        <a:rPr lang="en-US" sz="1000" b="0" i="0" u="none" strike="noStrike" dirty="0">
                          <a:solidFill>
                            <a:srgbClr val="000000"/>
                          </a:solidFill>
                          <a:effectLst/>
                          <a:latin typeface="리디바탕" panose="020B0600000101010101" pitchFamily="34" charset="-127"/>
                          <a:ea typeface="맑은 고딕" panose="020B0503020000020004" pitchFamily="50" charset="-127"/>
                        </a:rPr>
                        <a:t>Exon</a:t>
                      </a:r>
                      <a:br>
                        <a:rPr lang="en-US" sz="1000" b="0" i="0" u="none" strike="noStrike" dirty="0">
                          <a:solidFill>
                            <a:srgbClr val="000000"/>
                          </a:solidFill>
                          <a:effectLst/>
                          <a:latin typeface="리디바탕" panose="020B0600000101010101" pitchFamily="34" charset="-127"/>
                          <a:ea typeface="맑은 고딕" panose="020B0503020000020004" pitchFamily="50" charset="-127"/>
                        </a:rPr>
                      </a:br>
                      <a:r>
                        <a:rPr lang="en-US" sz="1000" b="0" i="0" u="none" strike="noStrike" dirty="0">
                          <a:solidFill>
                            <a:srgbClr val="000000"/>
                          </a:solidFill>
                          <a:effectLst/>
                          <a:latin typeface="리디바탕" panose="020B0600000101010101" pitchFamily="34" charset="-127"/>
                          <a:ea typeface="맑은 고딕" panose="020B0503020000020004" pitchFamily="50" charset="-127"/>
                        </a:rPr>
                        <a:t>position</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1000" b="0" i="0" u="none" strike="noStrike" dirty="0">
                          <a:solidFill>
                            <a:srgbClr val="000000"/>
                          </a:solidFill>
                          <a:effectLst/>
                          <a:latin typeface="리디바탕" panose="020B0600000101010101" pitchFamily="34" charset="-127"/>
                          <a:ea typeface="맑은 고딕" panose="020B0503020000020004" pitchFamily="50" charset="-127"/>
                        </a:rPr>
                        <a:t>5'UTR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2,818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5,402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4,868</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567</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11062948"/>
                  </a:ext>
                </a:extLst>
              </a:tr>
              <a:tr h="0">
                <a:tc vMerge="1">
                  <a:txBody>
                    <a:bodyPr/>
                    <a:lstStyle/>
                    <a:p>
                      <a:pPr latinLnBrk="1"/>
                      <a:endParaRPr lang="ko-KR" altLang="en-US"/>
                    </a:p>
                  </a:txBody>
                  <a:tcPr/>
                </a:tc>
                <a:tc rowSpan="3">
                  <a:txBody>
                    <a:bodyPr/>
                    <a:lstStyle/>
                    <a:p>
                      <a:pPr algn="ctr" fontAlgn="ctr"/>
                      <a:r>
                        <a:rPr lang="en-US" sz="1000" b="0" i="0" u="none" strike="noStrike" dirty="0">
                          <a:solidFill>
                            <a:srgbClr val="000000"/>
                          </a:solidFill>
                          <a:effectLst/>
                          <a:latin typeface="리디바탕" panose="020B0600000101010101" pitchFamily="34" charset="-127"/>
                          <a:ea typeface="맑은 고딕" panose="020B0503020000020004" pitchFamily="50" charset="-127"/>
                        </a:rPr>
                        <a:t>Coding</a:t>
                      </a:r>
                      <a:br>
                        <a:rPr lang="en-US" sz="1000" b="0" i="0" u="none" strike="noStrike" dirty="0">
                          <a:solidFill>
                            <a:srgbClr val="000000"/>
                          </a:solidFill>
                          <a:effectLst/>
                          <a:latin typeface="리디바탕" panose="020B0600000101010101" pitchFamily="34" charset="-127"/>
                          <a:ea typeface="맑은 고딕" panose="020B0503020000020004" pitchFamily="50" charset="-127"/>
                        </a:rPr>
                      </a:br>
                      <a:r>
                        <a:rPr lang="en-US" sz="1000" b="0" i="0" u="none" strike="noStrike" dirty="0">
                          <a:solidFill>
                            <a:srgbClr val="000000"/>
                          </a:solidFill>
                          <a:effectLst/>
                          <a:latin typeface="리디바탕" panose="020B0600000101010101" pitchFamily="34" charset="-127"/>
                          <a:ea typeface="맑은 고딕" panose="020B0503020000020004" pitchFamily="50" charset="-127"/>
                        </a:rPr>
                        <a:t>exon</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리디바탕" panose="020B0600000101010101" pitchFamily="34" charset="-127"/>
                          <a:ea typeface="맑은 고딕" panose="020B0503020000020004" pitchFamily="50" charset="-127"/>
                        </a:rPr>
                        <a:t>First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2,170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4,150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3,876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445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48321782"/>
                  </a:ext>
                </a:extLst>
              </a:tr>
              <a:tr h="0">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000" b="0" i="0" u="none" strike="noStrike" dirty="0">
                          <a:solidFill>
                            <a:srgbClr val="000000"/>
                          </a:solidFill>
                          <a:effectLst/>
                          <a:latin typeface="리디바탕" panose="020B0600000101010101" pitchFamily="34" charset="-127"/>
                          <a:ea typeface="맑은 고딕" panose="020B0503020000020004" pitchFamily="50" charset="-127"/>
                        </a:rPr>
                        <a:t>Internal</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9,679</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1,602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13,206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2,395</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3009151"/>
                  </a:ext>
                </a:extLst>
              </a:tr>
              <a:tr h="0">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000" b="0" i="0" u="none" strike="noStrike" dirty="0">
                          <a:solidFill>
                            <a:srgbClr val="000000"/>
                          </a:solidFill>
                          <a:effectLst/>
                          <a:latin typeface="리디바탕" panose="020B0600000101010101" pitchFamily="34" charset="-127"/>
                          <a:ea typeface="맑은 고딕" panose="020B0503020000020004" pitchFamily="50" charset="-127"/>
                        </a:rPr>
                        <a:t>Last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816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190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1,046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274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82884549"/>
                  </a:ext>
                </a:extLst>
              </a:tr>
              <a:tr h="0">
                <a:tc vMerge="1">
                  <a:txBody>
                    <a:bodyPr/>
                    <a:lstStyle/>
                    <a:p>
                      <a:pPr latinLnBrk="1"/>
                      <a:endParaRPr lang="ko-KR" altLang="en-US"/>
                    </a:p>
                  </a:txBody>
                  <a:tcPr/>
                </a:tc>
                <a:tc gridSpan="2">
                  <a:txBody>
                    <a:bodyPr/>
                    <a:lstStyle/>
                    <a:p>
                      <a:pPr algn="ctr" fontAlgn="ctr"/>
                      <a:r>
                        <a:rPr lang="en-US" sz="1000" b="0" i="0" u="none" strike="noStrike" dirty="0">
                          <a:solidFill>
                            <a:srgbClr val="000000"/>
                          </a:solidFill>
                          <a:effectLst/>
                          <a:latin typeface="리디바탕" panose="020B0600000101010101" pitchFamily="34" charset="-127"/>
                          <a:ea typeface="맑은 고딕" panose="020B0503020000020004" pitchFamily="50" charset="-127"/>
                        </a:rPr>
                        <a:t>3'UTR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latinLnBrk="1"/>
                      <a:endParaRPr lang="ko-KR" altLang="en-US"/>
                    </a:p>
                  </a:txBody>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783</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120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952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R" sz="1000" b="0" i="0" u="none" strike="noStrike" dirty="0">
                          <a:solidFill>
                            <a:srgbClr val="000000"/>
                          </a:solidFill>
                          <a:effectLst/>
                          <a:latin typeface="리디바탕" panose="020B0600000101010101" pitchFamily="34" charset="-127"/>
                          <a:ea typeface="맑은 고딕" panose="020B0503020000020004" pitchFamily="50" charset="-127"/>
                        </a:rPr>
                        <a:t>251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94639963"/>
                  </a:ext>
                </a:extLst>
              </a:tr>
            </a:tbl>
          </a:graphicData>
        </a:graphic>
      </p:graphicFrame>
      <p:grpSp>
        <p:nvGrpSpPr>
          <p:cNvPr id="20" name="그룹 19"/>
          <p:cNvGrpSpPr/>
          <p:nvPr/>
        </p:nvGrpSpPr>
        <p:grpSpPr>
          <a:xfrm>
            <a:off x="11167686" y="44973"/>
            <a:ext cx="1069804" cy="787586"/>
            <a:chOff x="11167686" y="44973"/>
            <a:chExt cx="1069804" cy="787586"/>
          </a:xfrm>
        </p:grpSpPr>
        <p:sp>
          <p:nvSpPr>
            <p:cNvPr id="25" name="모서리가 둥근 직사각형 24"/>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6" name="TextBox 25"/>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grpSp>
      <p:sp>
        <p:nvSpPr>
          <p:cNvPr id="27" name="직사각형 26"/>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8" name="그림 27"/>
          <p:cNvPicPr>
            <a:picLocks noChangeAspect="1"/>
          </p:cNvPicPr>
          <p:nvPr/>
        </p:nvPicPr>
        <p:blipFill>
          <a:blip r:embed="rId3">
            <a:lum bright="70000" contrast="-70000"/>
          </a:blip>
          <a:stretch>
            <a:fillRect/>
          </a:stretch>
        </p:blipFill>
        <p:spPr>
          <a:xfrm>
            <a:off x="55213" y="6488082"/>
            <a:ext cx="348093" cy="375147"/>
          </a:xfrm>
          <a:prstGeom prst="rect">
            <a:avLst/>
          </a:prstGeom>
        </p:spPr>
      </p:pic>
      <p:sp>
        <p:nvSpPr>
          <p:cNvPr id="7" name="슬라이드 번호 개체 틀 6"/>
          <p:cNvSpPr>
            <a:spLocks noGrp="1"/>
          </p:cNvSpPr>
          <p:nvPr>
            <p:ph type="sldNum" sz="quarter" idx="12"/>
          </p:nvPr>
        </p:nvSpPr>
        <p:spPr/>
        <p:txBody>
          <a:bodyPr/>
          <a:lstStyle/>
          <a:p>
            <a:fld id="{5B1A2C70-E979-4B06-803D-95206E9E193C}" type="slidenum">
              <a:rPr lang="ko-KR" altLang="en-US" smtClean="0"/>
              <a:t>19</a:t>
            </a:fld>
            <a:endParaRPr lang="ko-KR" altLang="en-US" dirty="0"/>
          </a:p>
        </p:txBody>
      </p:sp>
    </p:spTree>
    <p:extLst>
      <p:ext uri="{BB962C8B-B14F-4D97-AF65-F5344CB8AC3E}">
        <p14:creationId xmlns:p14="http://schemas.microsoft.com/office/powerpoint/2010/main" val="366616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12192000" cy="6858000"/>
          </a:xfrm>
          <a:prstGeom prst="rect">
            <a:avLst/>
          </a:pr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7" name="그림 6"/>
          <p:cNvPicPr>
            <a:picLocks noChangeAspect="1"/>
          </p:cNvPicPr>
          <p:nvPr/>
        </p:nvPicPr>
        <p:blipFill>
          <a:blip r:embed="rId2" cstate="print">
            <a:extLst>
              <a:ext uri="{BEBA8EAE-BF5A-486C-A8C5-ECC9F3942E4B}">
                <a14:imgProps xmlns:a14="http://schemas.microsoft.com/office/drawing/2010/main">
                  <a14:imgLayer r:embed="rId3">
                    <a14:imgEffect>
                      <a14:saturation sat="98000"/>
                    </a14:imgEffect>
                    <a14:imgEffect>
                      <a14:brightnessContrast bright="-41000" contrast="18000"/>
                    </a14:imgEffect>
                  </a14:imgLayer>
                </a14:imgProps>
              </a:ext>
              <a:ext uri="{28A0092B-C50C-407E-A947-70E740481C1C}">
                <a14:useLocalDpi xmlns:a14="http://schemas.microsoft.com/office/drawing/2010/main" val="0"/>
              </a:ext>
            </a:extLst>
          </a:blip>
          <a:stretch>
            <a:fillRect/>
          </a:stretch>
        </p:blipFill>
        <p:spPr>
          <a:xfrm flipV="1">
            <a:off x="4241321" y="-333035"/>
            <a:ext cx="8236430" cy="5154498"/>
          </a:xfrm>
          <a:prstGeom prst="rect">
            <a:avLst/>
          </a:prstGeom>
          <a:effectLst>
            <a:softEdge rad="508000"/>
          </a:effectLst>
        </p:spPr>
      </p:pic>
      <p:sp>
        <p:nvSpPr>
          <p:cNvPr id="2" name="제목 1"/>
          <p:cNvSpPr>
            <a:spLocks noGrp="1"/>
          </p:cNvSpPr>
          <p:nvPr>
            <p:ph type="title"/>
          </p:nvPr>
        </p:nvSpPr>
        <p:spPr/>
        <p:txBody>
          <a:bodyPr/>
          <a:lstStyle/>
          <a:p>
            <a:r>
              <a:rPr lang="en-US" altLang="ko-KR" b="1" dirty="0">
                <a:solidFill>
                  <a:schemeClr val="bg1"/>
                </a:solidFill>
                <a:latin typeface="리디바탕" panose="020B0600000101010101" pitchFamily="34" charset="-127"/>
                <a:ea typeface="리디바탕" panose="020B0600000101010101" pitchFamily="34" charset="-127"/>
              </a:rPr>
              <a:t>Contents</a:t>
            </a:r>
            <a:endParaRPr lang="ko-KR" altLang="en-US" b="1" dirty="0">
              <a:solidFill>
                <a:schemeClr val="bg1"/>
              </a:solidFill>
              <a:latin typeface="리디바탕" panose="020B0600000101010101" pitchFamily="34" charset="-127"/>
              <a:ea typeface="리디바탕" panose="020B0600000101010101" pitchFamily="34" charset="-127"/>
            </a:endParaRPr>
          </a:p>
        </p:txBody>
      </p:sp>
      <p:sp>
        <p:nvSpPr>
          <p:cNvPr id="9" name="내용 개체 틀 2"/>
          <p:cNvSpPr txBox="1">
            <a:spLocks/>
          </p:cNvSpPr>
          <p:nvPr/>
        </p:nvSpPr>
        <p:spPr>
          <a:xfrm>
            <a:off x="838200" y="1688760"/>
            <a:ext cx="10515600" cy="4351338"/>
          </a:xfrm>
          <a:prstGeom prst="rect">
            <a:avLst/>
          </a:prstGeom>
          <a:solidFill>
            <a:srgbClr val="F2F2F2">
              <a:alpha val="54902"/>
            </a:srgbClr>
          </a:solidFill>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b="1" dirty="0">
                <a:solidFill>
                  <a:schemeClr val="bg1"/>
                </a:solidFill>
                <a:latin typeface="리디바탕" panose="020B0600000101010101" pitchFamily="34" charset="-127"/>
                <a:ea typeface="리디바탕" panose="020B0600000101010101" pitchFamily="34" charset="-127"/>
              </a:rPr>
              <a:t>General</a:t>
            </a:r>
            <a:r>
              <a:rPr lang="ko-KR" altLang="en-US" sz="2400" b="1" dirty="0">
                <a:solidFill>
                  <a:schemeClr val="bg1"/>
                </a:solidFill>
                <a:latin typeface="리디바탕" panose="020B0600000101010101" pitchFamily="34" charset="-127"/>
                <a:ea typeface="리디바탕" panose="020B0600000101010101" pitchFamily="34" charset="-127"/>
              </a:rPr>
              <a:t> </a:t>
            </a:r>
            <a:r>
              <a:rPr lang="en-US" altLang="ko-KR" sz="2400" b="1" dirty="0">
                <a:solidFill>
                  <a:schemeClr val="bg1"/>
                </a:solidFill>
                <a:latin typeface="리디바탕" panose="020B0600000101010101" pitchFamily="34" charset="-127"/>
                <a:ea typeface="리디바탕" panose="020B0600000101010101" pitchFamily="34" charset="-127"/>
              </a:rPr>
              <a:t>i</a:t>
            </a:r>
            <a:r>
              <a:rPr lang="en-US" altLang="ko-KR" sz="2400" b="1" dirty="0" smtClean="0">
                <a:solidFill>
                  <a:schemeClr val="bg1"/>
                </a:solidFill>
                <a:latin typeface="리디바탕" panose="020B0600000101010101" pitchFamily="34" charset="-127"/>
                <a:ea typeface="리디바탕" panose="020B0600000101010101" pitchFamily="34" charset="-127"/>
              </a:rPr>
              <a:t>ntroduction</a:t>
            </a:r>
            <a:endParaRPr lang="en-US" altLang="ko-KR" sz="2400" b="1" dirty="0">
              <a:solidFill>
                <a:schemeClr val="bg1"/>
              </a:solidFill>
              <a:latin typeface="리디바탕" panose="020B0600000101010101" pitchFamily="34" charset="-127"/>
              <a:ea typeface="리디바탕" panose="020B0600000101010101" pitchFamily="34" charset="-127"/>
            </a:endParaRPr>
          </a:p>
          <a:p>
            <a:endParaRPr lang="en-US" altLang="ko-KR" sz="2400" b="1" dirty="0">
              <a:solidFill>
                <a:schemeClr val="bg1"/>
              </a:solidFill>
              <a:latin typeface="리디바탕" panose="020B0600000101010101" pitchFamily="34" charset="-127"/>
              <a:ea typeface="리디바탕" panose="020B0600000101010101" pitchFamily="34" charset="-127"/>
            </a:endParaRPr>
          </a:p>
          <a:p>
            <a:r>
              <a:rPr lang="en-US" altLang="ko-KR" sz="2400" b="1" dirty="0">
                <a:solidFill>
                  <a:schemeClr val="bg1"/>
                </a:solidFill>
                <a:latin typeface="리디바탕" panose="020B0600000101010101" pitchFamily="34" charset="-127"/>
                <a:ea typeface="리디바탕" panose="020B0600000101010101" pitchFamily="34" charset="-127"/>
              </a:rPr>
              <a:t>Chapter 1: </a:t>
            </a:r>
            <a:r>
              <a:rPr lang="en-US" altLang="ko-KR" sz="2400" dirty="0">
                <a:solidFill>
                  <a:srgbClr val="091922"/>
                </a:solidFill>
                <a:latin typeface="리디바탕" panose="020B0600000101010101" pitchFamily="34" charset="-127"/>
                <a:ea typeface="리디바탕" panose="020B0600000101010101" pitchFamily="34" charset="-127"/>
              </a:rPr>
              <a:t>Literature review</a:t>
            </a:r>
          </a:p>
          <a:p>
            <a:endParaRPr lang="en-US" altLang="ko-KR" sz="1200" dirty="0">
              <a:solidFill>
                <a:schemeClr val="bg1"/>
              </a:solidFill>
              <a:latin typeface="리디바탕" panose="020B0600000101010101" pitchFamily="34" charset="-127"/>
              <a:ea typeface="리디바탕" panose="020B0600000101010101" pitchFamily="34" charset="-127"/>
            </a:endParaRPr>
          </a:p>
          <a:p>
            <a:r>
              <a:rPr lang="en-US" altLang="ko-KR" sz="2400" b="1" dirty="0">
                <a:solidFill>
                  <a:schemeClr val="bg1"/>
                </a:solidFill>
                <a:latin typeface="리디바탕" panose="020B0600000101010101" pitchFamily="34" charset="-127"/>
                <a:ea typeface="리디바탕" panose="020B0600000101010101" pitchFamily="34" charset="-127"/>
              </a:rPr>
              <a:t>Chapter 2: </a:t>
            </a:r>
            <a:r>
              <a:rPr lang="en-US" altLang="ko-KR" sz="2400" dirty="0">
                <a:solidFill>
                  <a:srgbClr val="091922"/>
                </a:solidFill>
                <a:latin typeface="리디바탕" panose="020B0600000101010101" pitchFamily="34" charset="-127"/>
                <a:ea typeface="리디바탕" panose="020B0600000101010101" pitchFamily="34" charset="-127"/>
              </a:rPr>
              <a:t>False </a:t>
            </a:r>
            <a:r>
              <a:rPr lang="en-US" altLang="ko-KR" sz="2400" dirty="0" smtClean="0">
                <a:solidFill>
                  <a:srgbClr val="091922"/>
                </a:solidFill>
                <a:latin typeface="리디바탕" panose="020B0600000101010101" pitchFamily="34" charset="-127"/>
                <a:ea typeface="리디바탕" panose="020B0600000101010101" pitchFamily="34" charset="-127"/>
              </a:rPr>
              <a:t>gene </a:t>
            </a:r>
            <a:r>
              <a:rPr lang="en-US" altLang="ko-KR" sz="2400" dirty="0">
                <a:solidFill>
                  <a:srgbClr val="091922"/>
                </a:solidFill>
                <a:latin typeface="리디바탕" panose="020B0600000101010101" pitchFamily="34" charset="-127"/>
                <a:ea typeface="리디바탕" panose="020B0600000101010101" pitchFamily="34" charset="-127"/>
              </a:rPr>
              <a:t>and </a:t>
            </a:r>
            <a:r>
              <a:rPr lang="en-US" altLang="ko-KR" sz="2400" dirty="0" smtClean="0">
                <a:solidFill>
                  <a:srgbClr val="091922"/>
                </a:solidFill>
                <a:latin typeface="리디바탕" panose="020B0600000101010101" pitchFamily="34" charset="-127"/>
                <a:ea typeface="리디바탕" panose="020B0600000101010101" pitchFamily="34" charset="-127"/>
              </a:rPr>
              <a:t>chromosome </a:t>
            </a:r>
            <a:r>
              <a:rPr lang="en-US" altLang="ko-KR" sz="2400" dirty="0">
                <a:solidFill>
                  <a:srgbClr val="091922"/>
                </a:solidFill>
                <a:latin typeface="리디바탕" panose="020B0600000101010101" pitchFamily="34" charset="-127"/>
                <a:ea typeface="리디바탕" panose="020B0600000101010101" pitchFamily="34" charset="-127"/>
              </a:rPr>
              <a:t>l</a:t>
            </a:r>
            <a:r>
              <a:rPr lang="en-US" altLang="ko-KR" sz="2400" dirty="0" smtClean="0">
                <a:solidFill>
                  <a:srgbClr val="091922"/>
                </a:solidFill>
                <a:latin typeface="리디바탕" panose="020B0600000101010101" pitchFamily="34" charset="-127"/>
                <a:ea typeface="리디바탕" panose="020B0600000101010101" pitchFamily="34" charset="-127"/>
              </a:rPr>
              <a:t>osses </a:t>
            </a:r>
            <a:r>
              <a:rPr lang="en-US" altLang="ko-KR" sz="2400" dirty="0">
                <a:solidFill>
                  <a:srgbClr val="091922"/>
                </a:solidFill>
                <a:latin typeface="리디바탕" panose="020B0600000101010101" pitchFamily="34" charset="-127"/>
                <a:ea typeface="리디바탕" panose="020B0600000101010101" pitchFamily="34" charset="-127"/>
              </a:rPr>
              <a:t>a</a:t>
            </a:r>
            <a:r>
              <a:rPr lang="en-US" altLang="ko-KR" sz="2400" dirty="0" smtClean="0">
                <a:solidFill>
                  <a:srgbClr val="091922"/>
                </a:solidFill>
                <a:latin typeface="리디바탕" panose="020B0600000101010101" pitchFamily="34" charset="-127"/>
                <a:ea typeface="리디바탕" panose="020B0600000101010101" pitchFamily="34" charset="-127"/>
              </a:rPr>
              <a:t>ffected </a:t>
            </a:r>
            <a:r>
              <a:rPr lang="en-US" altLang="ko-KR" sz="2400" dirty="0">
                <a:solidFill>
                  <a:srgbClr val="091922"/>
                </a:solidFill>
                <a:latin typeface="리디바탕" panose="020B0600000101010101" pitchFamily="34" charset="-127"/>
                <a:ea typeface="리디바탕" panose="020B0600000101010101" pitchFamily="34" charset="-127"/>
              </a:rPr>
              <a:t>by </a:t>
            </a:r>
            <a:r>
              <a:rPr lang="en-US" altLang="ko-KR" sz="2400" dirty="0" smtClean="0">
                <a:solidFill>
                  <a:srgbClr val="091922"/>
                </a:solidFill>
                <a:latin typeface="리디바탕" panose="020B0600000101010101" pitchFamily="34" charset="-127"/>
                <a:ea typeface="리디바탕" panose="020B0600000101010101" pitchFamily="34" charset="-127"/>
              </a:rPr>
              <a:t>assembly </a:t>
            </a:r>
            <a:r>
              <a:rPr lang="en-US" altLang="ko-KR" sz="2400" dirty="0">
                <a:solidFill>
                  <a:srgbClr val="091922"/>
                </a:solidFill>
                <a:latin typeface="리디바탕" panose="020B0600000101010101" pitchFamily="34" charset="-127"/>
                <a:ea typeface="리디바탕" panose="020B0600000101010101" pitchFamily="34" charset="-127"/>
              </a:rPr>
              <a:t>and </a:t>
            </a:r>
            <a:r>
              <a:rPr lang="en-US" altLang="ko-KR" sz="2400" dirty="0" smtClean="0">
                <a:solidFill>
                  <a:srgbClr val="091922"/>
                </a:solidFill>
                <a:latin typeface="리디바탕" panose="020B0600000101010101" pitchFamily="34" charset="-127"/>
                <a:ea typeface="리디바탕" panose="020B0600000101010101" pitchFamily="34" charset="-127"/>
              </a:rPr>
              <a:t>sequence </a:t>
            </a:r>
            <a:r>
              <a:rPr lang="en-US" altLang="ko-KR" sz="2400" dirty="0">
                <a:solidFill>
                  <a:srgbClr val="091922"/>
                </a:solidFill>
                <a:latin typeface="리디바탕" panose="020B0600000101010101" pitchFamily="34" charset="-127"/>
                <a:ea typeface="리디바탕" panose="020B0600000101010101" pitchFamily="34" charset="-127"/>
              </a:rPr>
              <a:t>e</a:t>
            </a:r>
            <a:r>
              <a:rPr lang="en-US" altLang="ko-KR" sz="2400" dirty="0" smtClean="0">
                <a:solidFill>
                  <a:srgbClr val="091922"/>
                </a:solidFill>
                <a:latin typeface="리디바탕" panose="020B0600000101010101" pitchFamily="34" charset="-127"/>
                <a:ea typeface="리디바탕" panose="020B0600000101010101" pitchFamily="34" charset="-127"/>
              </a:rPr>
              <a:t>rrors</a:t>
            </a:r>
            <a:endParaRPr lang="en-US" altLang="ko-KR" sz="2400" dirty="0">
              <a:solidFill>
                <a:srgbClr val="091922"/>
              </a:solidFill>
              <a:latin typeface="리디바탕" panose="020B0600000101010101" pitchFamily="34" charset="-127"/>
              <a:ea typeface="리디바탕" panose="020B0600000101010101" pitchFamily="34" charset="-127"/>
            </a:endParaRPr>
          </a:p>
          <a:p>
            <a:endParaRPr lang="en-US" altLang="ko-KR" sz="1200" dirty="0">
              <a:solidFill>
                <a:schemeClr val="bg1"/>
              </a:solidFill>
              <a:latin typeface="리디바탕" panose="020B0600000101010101" pitchFamily="34" charset="-127"/>
              <a:ea typeface="리디바탕" panose="020B0600000101010101" pitchFamily="34" charset="-127"/>
            </a:endParaRPr>
          </a:p>
          <a:p>
            <a:r>
              <a:rPr lang="en-US" altLang="ko-KR" sz="2400" b="1" dirty="0">
                <a:solidFill>
                  <a:schemeClr val="bg1"/>
                </a:solidFill>
                <a:latin typeface="리디바탕" panose="020B0600000101010101" pitchFamily="34" charset="-127"/>
                <a:ea typeface="리디바탕" panose="020B0600000101010101" pitchFamily="34" charset="-127"/>
              </a:rPr>
              <a:t>Chapter 3: </a:t>
            </a:r>
            <a:r>
              <a:rPr lang="en-US" altLang="ko-KR" sz="2400" dirty="0">
                <a:solidFill>
                  <a:srgbClr val="091922"/>
                </a:solidFill>
                <a:latin typeface="리디바탕" panose="020B0600000101010101" pitchFamily="34" charset="-127"/>
                <a:ea typeface="리디바탕" panose="020B0600000101010101" pitchFamily="34" charset="-127"/>
              </a:rPr>
              <a:t>Genetic </a:t>
            </a:r>
            <a:r>
              <a:rPr lang="en-US" altLang="ko-KR" sz="2400" dirty="0" smtClean="0">
                <a:solidFill>
                  <a:srgbClr val="091922"/>
                </a:solidFill>
                <a:latin typeface="리디바탕" panose="020B0600000101010101" pitchFamily="34" charset="-127"/>
                <a:ea typeface="리디바탕" panose="020B0600000101010101" pitchFamily="34" charset="-127"/>
              </a:rPr>
              <a:t>adaptations </a:t>
            </a:r>
            <a:r>
              <a:rPr lang="en-US" altLang="ko-KR" sz="2400" dirty="0">
                <a:solidFill>
                  <a:srgbClr val="091922"/>
                </a:solidFill>
                <a:latin typeface="리디바탕" panose="020B0600000101010101" pitchFamily="34" charset="-127"/>
                <a:ea typeface="리디바탕" panose="020B0600000101010101" pitchFamily="34" charset="-127"/>
              </a:rPr>
              <a:t>in </a:t>
            </a:r>
            <a:r>
              <a:rPr lang="en-US" altLang="ko-KR" sz="2400" dirty="0" smtClean="0">
                <a:solidFill>
                  <a:srgbClr val="091922"/>
                </a:solidFill>
                <a:latin typeface="리디바탕" panose="020B0600000101010101" pitchFamily="34" charset="-127"/>
                <a:ea typeface="리디바탕" panose="020B0600000101010101" pitchFamily="34" charset="-127"/>
              </a:rPr>
              <a:t>mudskipper </a:t>
            </a:r>
            <a:r>
              <a:rPr lang="en-US" altLang="ko-KR" sz="2400" dirty="0">
                <a:solidFill>
                  <a:srgbClr val="091922"/>
                </a:solidFill>
                <a:latin typeface="리디바탕" panose="020B0600000101010101" pitchFamily="34" charset="-127"/>
                <a:ea typeface="리디바탕" panose="020B0600000101010101" pitchFamily="34" charset="-127"/>
              </a:rPr>
              <a:t>and </a:t>
            </a:r>
            <a:r>
              <a:rPr lang="en-US" altLang="ko-KR" sz="2400" dirty="0" smtClean="0">
                <a:solidFill>
                  <a:srgbClr val="091922"/>
                </a:solidFill>
                <a:latin typeface="리디바탕" panose="020B0600000101010101" pitchFamily="34" charset="-127"/>
                <a:ea typeface="리디바탕" panose="020B0600000101010101" pitchFamily="34" charset="-127"/>
              </a:rPr>
              <a:t>tetrapod </a:t>
            </a:r>
            <a:r>
              <a:rPr lang="en-US" altLang="ko-KR" sz="2400" dirty="0">
                <a:solidFill>
                  <a:srgbClr val="091922"/>
                </a:solidFill>
                <a:latin typeface="리디바탕" panose="020B0600000101010101" pitchFamily="34" charset="-127"/>
                <a:ea typeface="리디바탕" panose="020B0600000101010101" pitchFamily="34" charset="-127"/>
              </a:rPr>
              <a:t>g</a:t>
            </a:r>
            <a:r>
              <a:rPr lang="en-US" altLang="ko-KR" sz="2400" dirty="0" smtClean="0">
                <a:solidFill>
                  <a:srgbClr val="091922"/>
                </a:solidFill>
                <a:latin typeface="리디바탕" panose="020B0600000101010101" pitchFamily="34" charset="-127"/>
                <a:ea typeface="리디바탕" panose="020B0600000101010101" pitchFamily="34" charset="-127"/>
              </a:rPr>
              <a:t>ive </a:t>
            </a:r>
            <a:r>
              <a:rPr lang="en-US" altLang="ko-KR" sz="2400" dirty="0">
                <a:solidFill>
                  <a:srgbClr val="091922"/>
                </a:solidFill>
                <a:latin typeface="리디바탕" panose="020B0600000101010101" pitchFamily="34" charset="-127"/>
                <a:ea typeface="리디바탕" panose="020B0600000101010101" pitchFamily="34" charset="-127"/>
              </a:rPr>
              <a:t>i</a:t>
            </a:r>
            <a:r>
              <a:rPr lang="en-US" altLang="ko-KR" sz="2400" dirty="0" smtClean="0">
                <a:solidFill>
                  <a:srgbClr val="091922"/>
                </a:solidFill>
                <a:latin typeface="리디바탕" panose="020B0600000101010101" pitchFamily="34" charset="-127"/>
                <a:ea typeface="리디바탕" panose="020B0600000101010101" pitchFamily="34" charset="-127"/>
              </a:rPr>
              <a:t>nsights </a:t>
            </a:r>
            <a:r>
              <a:rPr lang="en-US" altLang="ko-KR" sz="2400" dirty="0">
                <a:solidFill>
                  <a:srgbClr val="091922"/>
                </a:solidFill>
                <a:latin typeface="리디바탕" panose="020B0600000101010101" pitchFamily="34" charset="-127"/>
                <a:ea typeface="리디바탕" panose="020B0600000101010101" pitchFamily="34" charset="-127"/>
              </a:rPr>
              <a:t>into </a:t>
            </a:r>
            <a:r>
              <a:rPr lang="en-US" altLang="ko-KR" sz="2400" dirty="0" smtClean="0">
                <a:solidFill>
                  <a:srgbClr val="091922"/>
                </a:solidFill>
                <a:latin typeface="리디바탕" panose="020B0600000101010101" pitchFamily="34" charset="-127"/>
                <a:ea typeface="리디바탕" panose="020B0600000101010101" pitchFamily="34" charset="-127"/>
              </a:rPr>
              <a:t>their </a:t>
            </a:r>
            <a:r>
              <a:rPr lang="en-US" altLang="ko-KR" sz="2400" dirty="0">
                <a:solidFill>
                  <a:srgbClr val="091922"/>
                </a:solidFill>
                <a:latin typeface="리디바탕" panose="020B0600000101010101" pitchFamily="34" charset="-127"/>
                <a:ea typeface="리디바탕" panose="020B0600000101010101" pitchFamily="34" charset="-127"/>
              </a:rPr>
              <a:t>c</a:t>
            </a:r>
            <a:r>
              <a:rPr lang="en-US" altLang="ko-KR" sz="2400" dirty="0" smtClean="0">
                <a:solidFill>
                  <a:srgbClr val="091922"/>
                </a:solidFill>
                <a:latin typeface="리디바탕" panose="020B0600000101010101" pitchFamily="34" charset="-127"/>
                <a:ea typeface="리디바탕" panose="020B0600000101010101" pitchFamily="34" charset="-127"/>
              </a:rPr>
              <a:t>onvergent </a:t>
            </a:r>
            <a:r>
              <a:rPr lang="en-US" altLang="ko-KR" sz="2400" dirty="0" smtClean="0">
                <a:solidFill>
                  <a:srgbClr val="091922"/>
                </a:solidFill>
                <a:latin typeface="리디바탕" panose="020B0600000101010101" pitchFamily="34" charset="-127"/>
                <a:ea typeface="리디바탕" panose="020B0600000101010101" pitchFamily="34" charset="-127"/>
              </a:rPr>
              <a:t>w</a:t>
            </a:r>
            <a:r>
              <a:rPr lang="en-US" altLang="ko-KR" sz="2400" dirty="0" smtClean="0">
                <a:solidFill>
                  <a:srgbClr val="091922"/>
                </a:solidFill>
                <a:latin typeface="리디바탕" panose="020B0600000101010101" pitchFamily="34" charset="-127"/>
                <a:ea typeface="리디바탕" panose="020B0600000101010101" pitchFamily="34" charset="-127"/>
              </a:rPr>
              <a:t>ater-to-land </a:t>
            </a:r>
            <a:r>
              <a:rPr lang="en-US" altLang="ko-KR" sz="2400" dirty="0">
                <a:solidFill>
                  <a:srgbClr val="091922"/>
                </a:solidFill>
                <a:latin typeface="리디바탕" panose="020B0600000101010101" pitchFamily="34" charset="-127"/>
                <a:ea typeface="리디바탕" panose="020B0600000101010101" pitchFamily="34" charset="-127"/>
              </a:rPr>
              <a:t>t</a:t>
            </a:r>
            <a:r>
              <a:rPr lang="en-US" altLang="ko-KR" sz="2400" dirty="0" smtClean="0">
                <a:solidFill>
                  <a:srgbClr val="091922"/>
                </a:solidFill>
                <a:latin typeface="리디바탕" panose="020B0600000101010101" pitchFamily="34" charset="-127"/>
                <a:ea typeface="리디바탕" panose="020B0600000101010101" pitchFamily="34" charset="-127"/>
              </a:rPr>
              <a:t>ransition</a:t>
            </a:r>
            <a:endParaRPr lang="en-US" altLang="ko-KR" sz="2400" dirty="0">
              <a:solidFill>
                <a:srgbClr val="091922"/>
              </a:solidFill>
              <a:latin typeface="리디바탕" panose="020B0600000101010101" pitchFamily="34" charset="-127"/>
              <a:ea typeface="리디바탕" panose="020B0600000101010101" pitchFamily="34" charset="-127"/>
            </a:endParaRPr>
          </a:p>
          <a:p>
            <a:endParaRPr lang="en-US" altLang="ko-KR" sz="1200" dirty="0">
              <a:solidFill>
                <a:schemeClr val="bg1"/>
              </a:solidFill>
              <a:latin typeface="리디바탕" panose="020B0600000101010101" pitchFamily="34" charset="-127"/>
              <a:ea typeface="리디바탕" panose="020B0600000101010101" pitchFamily="34" charset="-127"/>
            </a:endParaRPr>
          </a:p>
          <a:p>
            <a:r>
              <a:rPr lang="en-US" altLang="ko-KR" sz="2400" b="1" dirty="0">
                <a:solidFill>
                  <a:schemeClr val="bg1"/>
                </a:solidFill>
                <a:latin typeface="리디바탕" panose="020B0600000101010101" pitchFamily="34" charset="-127"/>
                <a:ea typeface="리디바탕" panose="020B0600000101010101" pitchFamily="34" charset="-127"/>
              </a:rPr>
              <a:t>General discussion</a:t>
            </a:r>
          </a:p>
          <a:p>
            <a:endParaRPr lang="ko-KR" altLang="en-US" sz="2400" dirty="0">
              <a:solidFill>
                <a:schemeClr val="bg1"/>
              </a:solidFill>
              <a:latin typeface="리디바탕" panose="020B0600000101010101" pitchFamily="34" charset="-127"/>
              <a:ea typeface="리디바탕" panose="020B0600000101010101" pitchFamily="34" charset="-127"/>
            </a:endParaRPr>
          </a:p>
        </p:txBody>
      </p:sp>
      <p:pic>
        <p:nvPicPr>
          <p:cNvPr id="10" name="그림 9"/>
          <p:cNvPicPr>
            <a:picLocks noChangeAspect="1"/>
          </p:cNvPicPr>
          <p:nvPr/>
        </p:nvPicPr>
        <p:blipFill>
          <a:blip r:embed="rId4">
            <a:lum bright="70000" contrast="-70000"/>
          </a:blip>
          <a:stretch>
            <a:fillRect/>
          </a:stretch>
        </p:blipFill>
        <p:spPr>
          <a:xfrm>
            <a:off x="143320" y="5944169"/>
            <a:ext cx="785595" cy="846651"/>
          </a:xfrm>
          <a:prstGeom prst="rect">
            <a:avLst/>
          </a:prstGeom>
        </p:spPr>
      </p:pic>
      <p:sp>
        <p:nvSpPr>
          <p:cNvPr id="11" name="슬라이드 번호 개체 틀 10"/>
          <p:cNvSpPr>
            <a:spLocks noGrp="1"/>
          </p:cNvSpPr>
          <p:nvPr>
            <p:ph type="sldNum" sz="quarter" idx="12"/>
          </p:nvPr>
        </p:nvSpPr>
        <p:spPr/>
        <p:txBody>
          <a:bodyPr/>
          <a:lstStyle/>
          <a:p>
            <a:fld id="{5B1A2C70-E979-4B06-803D-95206E9E193C}" type="slidenum">
              <a:rPr lang="ko-KR" altLang="en-US" smtClean="0"/>
              <a:t>2</a:t>
            </a:fld>
            <a:endParaRPr lang="ko-KR" altLang="en-US" dirty="0"/>
          </a:p>
        </p:txBody>
      </p:sp>
    </p:spTree>
    <p:extLst>
      <p:ext uri="{BB962C8B-B14F-4D97-AF65-F5344CB8AC3E}">
        <p14:creationId xmlns:p14="http://schemas.microsoft.com/office/powerpoint/2010/main" val="4279763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2533650" y="6075200"/>
            <a:ext cx="6852236" cy="415498"/>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Distribution of missing sequences and GC-content within or near genes in previous assemblies relative to VGP assemblies. </a:t>
            </a:r>
            <a:endParaRPr lang="ko-KR" altLang="en-US" sz="1050" dirty="0">
              <a:latin typeface="리디바탕" panose="020B0600000101010101" pitchFamily="34" charset="-127"/>
              <a:ea typeface="리디바탕" panose="020B0600000101010101" pitchFamily="34" charset="-127"/>
            </a:endParaRPr>
          </a:p>
        </p:txBody>
      </p:sp>
      <p:sp>
        <p:nvSpPr>
          <p:cNvPr id="13" name="내용 개체 틀 2"/>
          <p:cNvSpPr txBox="1">
            <a:spLocks/>
          </p:cNvSpPr>
          <p:nvPr/>
        </p:nvSpPr>
        <p:spPr>
          <a:xfrm>
            <a:off x="125039" y="966247"/>
            <a:ext cx="11577549" cy="164680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(4) Missing ratio and GC-content near coding </a:t>
            </a:r>
            <a:r>
              <a:rPr lang="en-US" altLang="ko-KR" sz="1600" b="1" dirty="0" smtClean="0">
                <a:latin typeface="리디바탕" panose="020B0600000101010101" pitchFamily="34" charset="-127"/>
                <a:ea typeface="리디바탕" panose="020B0600000101010101" pitchFamily="34" charset="-127"/>
                <a:cs typeface="Arial" panose="020B0604020202020204" pitchFamily="34" charset="0"/>
              </a:rPr>
              <a:t>genes (birds, platypus)</a:t>
            </a:r>
            <a:endParaRPr lang="en-US" altLang="ko-KR" sz="1600" b="1" dirty="0">
              <a:latin typeface="리디바탕" panose="020B0600000101010101" pitchFamily="34" charset="-127"/>
              <a:ea typeface="리디바탕" panose="020B0600000101010101" pitchFamily="34" charset="-127"/>
              <a:cs typeface="Arial" panose="020B0604020202020204" pitchFamily="34" charset="0"/>
            </a:endParaRP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Upstream sequences: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High GC-content &amp; missing ratio near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TSS</a:t>
            </a:r>
          </a:p>
          <a:p>
            <a:pPr>
              <a:buFontTx/>
              <a:buChar char="-"/>
            </a:pPr>
            <a:r>
              <a:rPr lang="en-US" altLang="ko-KR" sz="1600" b="1" dirty="0" smtClean="0">
                <a:latin typeface="리디바탕" panose="020B0600000101010101" pitchFamily="34" charset="-127"/>
                <a:ea typeface="리디바탕" panose="020B0600000101010101" pitchFamily="34" charset="-127"/>
                <a:cs typeface="Arial" panose="020B0604020202020204" pitchFamily="34" charset="0"/>
              </a:rPr>
              <a:t>Gene </a:t>
            </a: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body: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Higher GC-content &amp; missing ratio near 5’ proximal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exons</a:t>
            </a:r>
          </a:p>
          <a:p>
            <a:pPr>
              <a:buFontTx/>
              <a:buChar char="-"/>
            </a:pPr>
            <a:r>
              <a:rPr lang="en-US" altLang="ko-KR" sz="1600" b="1" dirty="0" smtClean="0">
                <a:latin typeface="리디바탕" panose="020B0600000101010101" pitchFamily="34" charset="-127"/>
                <a:ea typeface="리디바탕" panose="020B0600000101010101" pitchFamily="34" charset="-127"/>
                <a:cs typeface="Arial" panose="020B0604020202020204" pitchFamily="34" charset="0"/>
              </a:rPr>
              <a:t>Downstream </a:t>
            </a: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sequences: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No fluctuation</a:t>
            </a:r>
            <a:endParaRPr lang="en-US" altLang="ko-KR" sz="1600" b="1" dirty="0">
              <a:latin typeface="리디바탕" panose="020B0600000101010101" pitchFamily="34" charset="-127"/>
              <a:ea typeface="리디바탕" panose="020B0600000101010101" pitchFamily="34" charset="-127"/>
              <a:cs typeface="Arial" panose="020B0604020202020204" pitchFamily="34" charset="0"/>
            </a:endParaRPr>
          </a:p>
          <a:p>
            <a:pPr marL="0" indent="0">
              <a:buNone/>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 Genes with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upstream </a:t>
            </a:r>
            <a:r>
              <a:rPr lang="en-US" altLang="ko-KR" sz="1600" dirty="0" err="1" smtClean="0">
                <a:latin typeface="리디바탕" panose="020B0600000101010101" pitchFamily="34" charset="-127"/>
                <a:ea typeface="리디바탕" panose="020B0600000101010101" pitchFamily="34" charset="-127"/>
                <a:cs typeface="Arial" panose="020B0604020202020204" pitchFamily="34" charset="0"/>
              </a:rPr>
              <a:t>CpG</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 islands: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Higher missing ratio &amp; GC-content </a:t>
            </a:r>
          </a:p>
          <a:p>
            <a:pPr marL="0" indent="0">
              <a:buNone/>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p:txBody>
      </p:sp>
      <p:sp>
        <p:nvSpPr>
          <p:cNvPr id="17" name="직사각형 16"/>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21" name="제목 1"/>
          <p:cNvSpPr txBox="1">
            <a:spLocks/>
          </p:cNvSpPr>
          <p:nvPr/>
        </p:nvSpPr>
        <p:spPr>
          <a:xfrm>
            <a:off x="547913" y="365125"/>
            <a:ext cx="10776121"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rPr>
              <a:t>2.3.3. </a:t>
            </a:r>
            <a:r>
              <a:rPr lang="en-US" altLang="ko-KR" sz="2000" b="1" spc="-150" dirty="0">
                <a:solidFill>
                  <a:srgbClr val="022A40"/>
                </a:solidFill>
                <a:latin typeface="리디바탕" panose="020B0600000101010101" pitchFamily="34" charset="-127"/>
                <a:ea typeface="리디바탕" panose="020B0600000101010101" pitchFamily="34" charset="-127"/>
              </a:rPr>
              <a:t>Bias of missing sequence in coding, </a:t>
            </a:r>
            <a:r>
              <a:rPr lang="en-US" altLang="ko-KR" sz="2000" b="1" spc="-150" dirty="0" err="1">
                <a:solidFill>
                  <a:srgbClr val="022A40"/>
                </a:solidFill>
                <a:latin typeface="리디바탕" panose="020B0600000101010101" pitchFamily="34" charset="-127"/>
                <a:ea typeface="리디바탕" panose="020B0600000101010101" pitchFamily="34" charset="-127"/>
              </a:rPr>
              <a:t>lncRNA</a:t>
            </a:r>
            <a:r>
              <a:rPr lang="en-US" altLang="ko-KR" sz="2000" b="1" spc="-150" dirty="0">
                <a:solidFill>
                  <a:srgbClr val="022A40"/>
                </a:solidFill>
                <a:latin typeface="리디바탕" panose="020B0600000101010101" pitchFamily="34" charset="-127"/>
                <a:ea typeface="리디바탕" panose="020B0600000101010101" pitchFamily="34" charset="-127"/>
              </a:rPr>
              <a:t>, and their regulatory regions (continued)</a:t>
            </a:r>
            <a:endParaRPr lang="ko-KR" altLang="en-US" sz="2000" b="1" spc="-150"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b="62778"/>
          <a:stretch/>
        </p:blipFill>
        <p:spPr>
          <a:xfrm>
            <a:off x="2066627" y="2626762"/>
            <a:ext cx="7319259" cy="3443056"/>
          </a:xfrm>
          <a:prstGeom prst="rect">
            <a:avLst/>
          </a:prstGeom>
        </p:spPr>
      </p:pic>
      <p:grpSp>
        <p:nvGrpSpPr>
          <p:cNvPr id="16" name="그룹 15"/>
          <p:cNvGrpSpPr/>
          <p:nvPr/>
        </p:nvGrpSpPr>
        <p:grpSpPr>
          <a:xfrm>
            <a:off x="11167686" y="44973"/>
            <a:ext cx="1069804" cy="787586"/>
            <a:chOff x="11167686" y="44973"/>
            <a:chExt cx="1069804" cy="787586"/>
          </a:xfrm>
        </p:grpSpPr>
        <p:sp>
          <p:nvSpPr>
            <p:cNvPr id="22" name="모서리가 둥근 직사각형 21"/>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3" name="TextBox 22"/>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grpSp>
      <p:sp>
        <p:nvSpPr>
          <p:cNvPr id="24" name="직사각형 23"/>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5" name="그림 24"/>
          <p:cNvPicPr>
            <a:picLocks noChangeAspect="1"/>
          </p:cNvPicPr>
          <p:nvPr/>
        </p:nvPicPr>
        <p:blipFill>
          <a:blip r:embed="rId3">
            <a:lum bright="70000" contrast="-70000"/>
          </a:blip>
          <a:stretch>
            <a:fillRect/>
          </a:stretch>
        </p:blipFill>
        <p:spPr>
          <a:xfrm>
            <a:off x="55213" y="6488082"/>
            <a:ext cx="348093" cy="375147"/>
          </a:xfrm>
          <a:prstGeom prst="rect">
            <a:avLst/>
          </a:prstGeom>
        </p:spPr>
      </p:pic>
      <p:sp>
        <p:nvSpPr>
          <p:cNvPr id="4" name="슬라이드 번호 개체 틀 3"/>
          <p:cNvSpPr>
            <a:spLocks noGrp="1"/>
          </p:cNvSpPr>
          <p:nvPr>
            <p:ph type="sldNum" sz="quarter" idx="12"/>
          </p:nvPr>
        </p:nvSpPr>
        <p:spPr/>
        <p:txBody>
          <a:bodyPr/>
          <a:lstStyle/>
          <a:p>
            <a:fld id="{5B1A2C70-E979-4B06-803D-95206E9E193C}" type="slidenum">
              <a:rPr lang="ko-KR" altLang="en-US" smtClean="0"/>
              <a:t>20</a:t>
            </a:fld>
            <a:endParaRPr lang="ko-KR" altLang="en-US" dirty="0"/>
          </a:p>
        </p:txBody>
      </p:sp>
      <p:sp>
        <p:nvSpPr>
          <p:cNvPr id="26" name="직사각형 25"/>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21315730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내용 개체 틀 2"/>
          <p:cNvSpPr txBox="1">
            <a:spLocks/>
          </p:cNvSpPr>
          <p:nvPr/>
        </p:nvSpPr>
        <p:spPr>
          <a:xfrm>
            <a:off x="125039" y="1146519"/>
            <a:ext cx="11847886" cy="449228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smtClean="0">
                <a:latin typeface="리디바탕" panose="020B0600000101010101" pitchFamily="34" charset="-127"/>
                <a:ea typeface="리디바탕" panose="020B0600000101010101" pitchFamily="34" charset="-127"/>
                <a:cs typeface="Arial" panose="020B0604020202020204" pitchFamily="34" charset="0"/>
              </a:rPr>
              <a:t>(</a:t>
            </a: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5) Distribution of missing sequences and GC content in all genes</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Zebra finch, Anna’s hummingbird, and platypus: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Biased missing ratio on GC-rich 5’ proximal regions of protein coding and </a:t>
            </a:r>
            <a:r>
              <a:rPr lang="en-US" altLang="ko-KR" sz="1600" dirty="0" err="1">
                <a:latin typeface="리디바탕" panose="020B0600000101010101" pitchFamily="34" charset="-127"/>
                <a:ea typeface="리디바탕" panose="020B0600000101010101" pitchFamily="34" charset="-127"/>
                <a:cs typeface="Arial" panose="020B0604020202020204" pitchFamily="34" charset="0"/>
              </a:rPr>
              <a:t>lncRNA</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genes </a:t>
            </a: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Missing ratio of </a:t>
            </a:r>
            <a:r>
              <a:rPr lang="en-US" altLang="ko-KR" sz="1600" b="1" dirty="0" err="1">
                <a:latin typeface="리디바탕" panose="020B0600000101010101" pitchFamily="34" charset="-127"/>
                <a:ea typeface="리디바탕" panose="020B0600000101010101" pitchFamily="34" charset="-127"/>
                <a:cs typeface="Arial" panose="020B0604020202020204" pitchFamily="34" charset="0"/>
              </a:rPr>
              <a:t>rRNA</a:t>
            </a: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 and </a:t>
            </a:r>
            <a:r>
              <a:rPr lang="en-US" altLang="ko-KR" sz="1600" b="1" dirty="0" err="1">
                <a:latin typeface="리디바탕" panose="020B0600000101010101" pitchFamily="34" charset="-127"/>
                <a:ea typeface="리디바탕" panose="020B0600000101010101" pitchFamily="34" charset="-127"/>
                <a:cs typeface="Arial" panose="020B0604020202020204" pitchFamily="34" charset="0"/>
              </a:rPr>
              <a:t>tRNA</a:t>
            </a: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 of climbing perch: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Associated with high repeat content</a:t>
            </a:r>
          </a:p>
        </p:txBody>
      </p:sp>
      <p:sp>
        <p:nvSpPr>
          <p:cNvPr id="17" name="직사각형 16"/>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21" name="제목 1"/>
          <p:cNvSpPr txBox="1">
            <a:spLocks/>
          </p:cNvSpPr>
          <p:nvPr/>
        </p:nvSpPr>
        <p:spPr>
          <a:xfrm>
            <a:off x="547913" y="365125"/>
            <a:ext cx="10776121"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rPr>
              <a:t>2.3.3. </a:t>
            </a:r>
            <a:r>
              <a:rPr lang="en-US" altLang="ko-KR" sz="2000" b="1" spc="-150" dirty="0">
                <a:solidFill>
                  <a:srgbClr val="022A40"/>
                </a:solidFill>
                <a:latin typeface="리디바탕" panose="020B0600000101010101" pitchFamily="34" charset="-127"/>
                <a:ea typeface="리디바탕" panose="020B0600000101010101" pitchFamily="34" charset="-127"/>
              </a:rPr>
              <a:t>Bias of missing sequence in coding, </a:t>
            </a:r>
            <a:r>
              <a:rPr lang="en-US" altLang="ko-KR" sz="2000" b="1" spc="-150" dirty="0" err="1">
                <a:solidFill>
                  <a:srgbClr val="022A40"/>
                </a:solidFill>
                <a:latin typeface="리디바탕" panose="020B0600000101010101" pitchFamily="34" charset="-127"/>
                <a:ea typeface="리디바탕" panose="020B0600000101010101" pitchFamily="34" charset="-127"/>
              </a:rPr>
              <a:t>lncRNA</a:t>
            </a:r>
            <a:r>
              <a:rPr lang="en-US" altLang="ko-KR" sz="2000" b="1" spc="-150" dirty="0">
                <a:solidFill>
                  <a:srgbClr val="022A40"/>
                </a:solidFill>
                <a:latin typeface="리디바탕" panose="020B0600000101010101" pitchFamily="34" charset="-127"/>
                <a:ea typeface="리디바탕" panose="020B0600000101010101" pitchFamily="34" charset="-127"/>
              </a:rPr>
              <a:t>, and their regulatory regions (continued)</a:t>
            </a:r>
            <a:endParaRPr lang="ko-KR" altLang="en-US" sz="2000" b="1" spc="-150"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t="37182" b="2"/>
          <a:stretch/>
        </p:blipFill>
        <p:spPr>
          <a:xfrm>
            <a:off x="844109" y="2405221"/>
            <a:ext cx="4736430" cy="3760215"/>
          </a:xfrm>
          <a:prstGeom prst="rect">
            <a:avLst/>
          </a:prstGeom>
        </p:spPr>
      </p:pic>
      <p:grpSp>
        <p:nvGrpSpPr>
          <p:cNvPr id="16" name="그룹 15"/>
          <p:cNvGrpSpPr/>
          <p:nvPr/>
        </p:nvGrpSpPr>
        <p:grpSpPr>
          <a:xfrm>
            <a:off x="11167686" y="44973"/>
            <a:ext cx="1069804" cy="787586"/>
            <a:chOff x="11167686" y="44973"/>
            <a:chExt cx="1069804" cy="787586"/>
          </a:xfrm>
        </p:grpSpPr>
        <p:sp>
          <p:nvSpPr>
            <p:cNvPr id="22" name="모서리가 둥근 직사각형 21"/>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3" name="TextBox 22"/>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grpSp>
      <p:sp>
        <p:nvSpPr>
          <p:cNvPr id="24" name="직사각형 23"/>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5" name="그림 24"/>
          <p:cNvPicPr>
            <a:picLocks noChangeAspect="1"/>
          </p:cNvPicPr>
          <p:nvPr/>
        </p:nvPicPr>
        <p:blipFill>
          <a:blip r:embed="rId3">
            <a:lum bright="70000" contrast="-70000"/>
          </a:blip>
          <a:stretch>
            <a:fillRect/>
          </a:stretch>
        </p:blipFill>
        <p:spPr>
          <a:xfrm>
            <a:off x="55213" y="6488082"/>
            <a:ext cx="348093" cy="375147"/>
          </a:xfrm>
          <a:prstGeom prst="rect">
            <a:avLst/>
          </a:prstGeom>
        </p:spPr>
      </p:pic>
      <p:sp>
        <p:nvSpPr>
          <p:cNvPr id="4" name="슬라이드 번호 개체 틀 3"/>
          <p:cNvSpPr>
            <a:spLocks noGrp="1"/>
          </p:cNvSpPr>
          <p:nvPr>
            <p:ph type="sldNum" sz="quarter" idx="12"/>
          </p:nvPr>
        </p:nvSpPr>
        <p:spPr/>
        <p:txBody>
          <a:bodyPr/>
          <a:lstStyle/>
          <a:p>
            <a:fld id="{5B1A2C70-E979-4B06-803D-95206E9E193C}" type="slidenum">
              <a:rPr lang="ko-KR" altLang="en-US" smtClean="0"/>
              <a:t>21</a:t>
            </a:fld>
            <a:endParaRPr lang="ko-KR" altLang="en-US" dirty="0"/>
          </a:p>
        </p:txBody>
      </p:sp>
      <p:sp>
        <p:nvSpPr>
          <p:cNvPr id="26" name="직사각형 25"/>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8" name="직사각형 17"/>
          <p:cNvSpPr/>
          <p:nvPr/>
        </p:nvSpPr>
        <p:spPr>
          <a:xfrm>
            <a:off x="1122375" y="6109126"/>
            <a:ext cx="4458163" cy="415498"/>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Distribution of missing sequences and GC-content within or near genes in previous assemblies relative to VGP assemblies. </a:t>
            </a:r>
            <a:endParaRPr lang="ko-KR" altLang="en-US" sz="1050" dirty="0">
              <a:latin typeface="리디바탕" panose="020B0600000101010101" pitchFamily="34" charset="-127"/>
              <a:ea typeface="리디바탕" panose="020B0600000101010101" pitchFamily="34" charset="-127"/>
            </a:endParaRPr>
          </a:p>
        </p:txBody>
      </p:sp>
      <p:pic>
        <p:nvPicPr>
          <p:cNvPr id="19" name="그림 18">
            <a:extLst>
              <a:ext uri="{FF2B5EF4-FFF2-40B4-BE49-F238E27FC236}">
                <a16:creationId xmlns:a16="http://schemas.microsoft.com/office/drawing/2014/main" id="{3113D554-9CEA-4F9A-A85A-B91A15211E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4146" y="2559636"/>
            <a:ext cx="5019654" cy="3695882"/>
          </a:xfrm>
          <a:prstGeom prst="rect">
            <a:avLst/>
          </a:prstGeom>
        </p:spPr>
      </p:pic>
      <p:sp>
        <p:nvSpPr>
          <p:cNvPr id="20" name="직사각형 19">
            <a:extLst>
              <a:ext uri="{FF2B5EF4-FFF2-40B4-BE49-F238E27FC236}">
                <a16:creationId xmlns:a16="http://schemas.microsoft.com/office/drawing/2014/main" id="{D520E924-0208-44CF-A75E-68FE6F459C1C}"/>
              </a:ext>
            </a:extLst>
          </p:cNvPr>
          <p:cNvSpPr/>
          <p:nvPr/>
        </p:nvSpPr>
        <p:spPr>
          <a:xfrm>
            <a:off x="6359962" y="6154686"/>
            <a:ext cx="4833540" cy="254044"/>
          </a:xfrm>
          <a:prstGeom prst="rect">
            <a:avLst/>
          </a:prstGeom>
        </p:spPr>
        <p:txBody>
          <a:bodyPr wrap="square">
            <a:spAutoFit/>
          </a:bodyPr>
          <a:lstStyle/>
          <a:p>
            <a:r>
              <a:rPr lang="en-US" altLang="ko-KR" sz="1051" b="1" dirty="0" smtClean="0">
                <a:latin typeface="+mn-ea"/>
                <a:cs typeface="Arial" panose="020B0604020202020204" pitchFamily="34" charset="0"/>
              </a:rPr>
              <a:t>Repeat </a:t>
            </a:r>
            <a:r>
              <a:rPr lang="en-US" altLang="ko-KR" sz="1051" b="1" dirty="0">
                <a:latin typeface="+mn-ea"/>
                <a:cs typeface="Arial" panose="020B0604020202020204" pitchFamily="34" charset="0"/>
              </a:rPr>
              <a:t>profile of previously missing genomic </a:t>
            </a:r>
            <a:r>
              <a:rPr lang="en-US" altLang="ko-KR" sz="1051" b="1" dirty="0" smtClean="0">
                <a:latin typeface="+mn-ea"/>
                <a:cs typeface="Arial" panose="020B0604020202020204" pitchFamily="34" charset="0"/>
              </a:rPr>
              <a:t>regions.</a:t>
            </a:r>
            <a:endParaRPr lang="ko-KR" altLang="en-US" sz="1051" dirty="0">
              <a:latin typeface="+mn-ea"/>
              <a:cs typeface="Arial" panose="020B0604020202020204" pitchFamily="34" charset="0"/>
            </a:endParaRPr>
          </a:p>
        </p:txBody>
      </p:sp>
    </p:spTree>
    <p:extLst>
      <p:ext uri="{BB962C8B-B14F-4D97-AF65-F5344CB8AC3E}">
        <p14:creationId xmlns:p14="http://schemas.microsoft.com/office/powerpoint/2010/main" val="527687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l="4891" t="5132" r="5692"/>
          <a:stretch/>
        </p:blipFill>
        <p:spPr>
          <a:xfrm>
            <a:off x="158750" y="3325499"/>
            <a:ext cx="3682540" cy="2275082"/>
          </a:xfrm>
          <a:prstGeom prst="rect">
            <a:avLst/>
          </a:prstGeom>
        </p:spPr>
      </p:pic>
      <p:sp>
        <p:nvSpPr>
          <p:cNvPr id="5"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rPr>
              <a:t>2.3.4. False SNP and indel sequence errors in GC-rich regions</a:t>
            </a:r>
          </a:p>
        </p:txBody>
      </p:sp>
      <p:sp>
        <p:nvSpPr>
          <p:cNvPr id="9" name="내용 개체 틀 2"/>
          <p:cNvSpPr txBox="1">
            <a:spLocks/>
          </p:cNvSpPr>
          <p:nvPr/>
        </p:nvSpPr>
        <p:spPr>
          <a:xfrm>
            <a:off x="158750" y="929360"/>
            <a:ext cx="11952871" cy="2444600"/>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Zebra finch &amp; Anna’s hummingbird: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Both VGP and prior assemblies were generated from the same individual</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Collecting False SNP &amp; Indel: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Convert cactus alignment </a:t>
            </a:r>
            <a:r>
              <a:rPr lang="en-US" altLang="ko-KR" sz="1600" dirty="0">
                <a:latin typeface="리디바탕" panose="020B0600000101010101" pitchFamily="34" charset="-127"/>
                <a:ea typeface="리디바탕" panose="020B0600000101010101" pitchFamily="34" charset="-127"/>
                <a:cs typeface="Arial" panose="020B0604020202020204" pitchFamily="34" charset="0"/>
                <a:sym typeface="Wingdings" panose="05000000000000000000" pitchFamily="2" charset="2"/>
              </a:rPr>
              <a:t> variation graph (hal2vg)  Variant calling (vg deconstruct)  collecting SNPs and indels found in the prior assembly  Perform read mapping against reference assembly and extracted the coordinates of heterozygous or VGP erroneous regions 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Filtered false SNPs and indels </a:t>
            </a: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a:buFontTx/>
              <a:buChar char="-"/>
            </a:pPr>
            <a:r>
              <a:rPr lang="en-US" altLang="ko-KR" sz="1600" b="1" dirty="0" smtClean="0">
                <a:latin typeface="리디바탕" panose="020B0600000101010101" pitchFamily="34" charset="-127"/>
                <a:ea typeface="리디바탕" panose="020B0600000101010101" pitchFamily="34" charset="-127"/>
                <a:cs typeface="Arial" panose="020B0604020202020204" pitchFamily="34" charset="0"/>
              </a:rPr>
              <a:t>Zebra </a:t>
            </a: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finch (Sanger-based):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Higher GC content in the regulatory regions or exons with false SNP or indel</a:t>
            </a:r>
          </a:p>
          <a:p>
            <a:pPr>
              <a:buFontTx/>
              <a:buChar char="-"/>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Anna’s hummingbird (Illumina-based): </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Higher GC content with false SNP, but not for the false indel: mainly associated with % of </a:t>
            </a:r>
            <a:r>
              <a:rPr lang="en-US" altLang="ko-KR" sz="1600" dirty="0" err="1">
                <a:latin typeface="리디바탕" panose="020B0600000101010101" pitchFamily="34" charset="-127"/>
                <a:ea typeface="리디바탕" panose="020B0600000101010101" pitchFamily="34" charset="-127"/>
                <a:cs typeface="Arial" panose="020B0604020202020204" pitchFamily="34" charset="0"/>
              </a:rPr>
              <a:t>homopolymeric</a:t>
            </a:r>
            <a:r>
              <a:rPr lang="en-US" altLang="ko-KR" sz="1600" dirty="0">
                <a:latin typeface="리디바탕" panose="020B0600000101010101" pitchFamily="34" charset="-127"/>
                <a:ea typeface="리디바탕" panose="020B0600000101010101" pitchFamily="34" charset="-127"/>
                <a:cs typeface="Arial" panose="020B0604020202020204" pitchFamily="34" charset="0"/>
              </a:rPr>
              <a:t> sequences instead.</a:t>
            </a:r>
          </a:p>
        </p:txBody>
      </p:sp>
      <p:sp>
        <p:nvSpPr>
          <p:cNvPr id="11" name="직사각형 10"/>
          <p:cNvSpPr/>
          <p:nvPr/>
        </p:nvSpPr>
        <p:spPr>
          <a:xfrm>
            <a:off x="55213" y="5605810"/>
            <a:ext cx="3708997" cy="415498"/>
          </a:xfrm>
          <a:prstGeom prst="rect">
            <a:avLst/>
          </a:prstGeom>
        </p:spPr>
        <p:txBody>
          <a:bodyPr wrap="square">
            <a:spAutoFit/>
          </a:bodyPr>
          <a:lstStyle/>
          <a:p>
            <a:r>
              <a:rPr lang="en-US" altLang="ko-KR" sz="1050" b="1" dirty="0">
                <a:solidFill>
                  <a:srgbClr val="000000"/>
                </a:solidFill>
                <a:latin typeface="리디바탕" panose="020B0600000101010101" pitchFamily="34" charset="-127"/>
                <a:ea typeface="리디바탕" panose="020B0600000101010101" pitchFamily="34" charset="-127"/>
              </a:rPr>
              <a:t>Summary of calling false SNP and indel from cactus alignment </a:t>
            </a:r>
            <a:endParaRPr lang="ko-KR" altLang="en-US" sz="1050" dirty="0">
              <a:latin typeface="리디바탕" panose="020B0600000101010101" pitchFamily="34" charset="-127"/>
              <a:ea typeface="리디바탕" panose="020B0600000101010101" pitchFamily="34" charset="-127"/>
            </a:endParaRPr>
          </a:p>
        </p:txBody>
      </p:sp>
      <p:sp>
        <p:nvSpPr>
          <p:cNvPr id="16" name="직사각형 15"/>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2154" y="3188240"/>
            <a:ext cx="4107691" cy="2471461"/>
          </a:xfrm>
          <a:prstGeom prst="rect">
            <a:avLst/>
          </a:prstGeom>
        </p:spPr>
      </p:pic>
      <p:sp>
        <p:nvSpPr>
          <p:cNvPr id="15" name="직사각형 14"/>
          <p:cNvSpPr/>
          <p:nvPr/>
        </p:nvSpPr>
        <p:spPr>
          <a:xfrm>
            <a:off x="3928921" y="5662317"/>
            <a:ext cx="4148279" cy="415498"/>
          </a:xfrm>
          <a:prstGeom prst="rect">
            <a:avLst/>
          </a:prstGeom>
        </p:spPr>
        <p:txBody>
          <a:bodyPr wrap="square">
            <a:spAutoFit/>
          </a:bodyPr>
          <a:lstStyle/>
          <a:p>
            <a:r>
              <a:rPr lang="en-US" altLang="ko-KR" sz="1050" b="1" dirty="0">
                <a:solidFill>
                  <a:srgbClr val="000000"/>
                </a:solidFill>
                <a:latin typeface="리디바탕" panose="020B0600000101010101" pitchFamily="34" charset="-127"/>
                <a:ea typeface="리디바탕" panose="020B0600000101010101" pitchFamily="34" charset="-127"/>
              </a:rPr>
              <a:t>Biased distribution of sequencing errors near GC-rich 5’-proximal regions of protein coding genes. </a:t>
            </a:r>
            <a:endParaRPr lang="ko-KR" altLang="en-US" sz="1050" dirty="0">
              <a:latin typeface="리디바탕" panose="020B0600000101010101" pitchFamily="34" charset="-127"/>
              <a:ea typeface="리디바탕" panose="020B0600000101010101" pitchFamily="34" charset="-127"/>
            </a:endParaRPr>
          </a:p>
        </p:txBody>
      </p:sp>
      <p:grpSp>
        <p:nvGrpSpPr>
          <p:cNvPr id="20" name="그룹 19"/>
          <p:cNvGrpSpPr/>
          <p:nvPr/>
        </p:nvGrpSpPr>
        <p:grpSpPr>
          <a:xfrm>
            <a:off x="11167686" y="44973"/>
            <a:ext cx="1069804" cy="787586"/>
            <a:chOff x="11167686" y="44973"/>
            <a:chExt cx="1069804" cy="787586"/>
          </a:xfrm>
        </p:grpSpPr>
        <p:sp>
          <p:nvSpPr>
            <p:cNvPr id="21" name="모서리가 둥근 직사각형 20"/>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2" name="TextBox 21"/>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grpSp>
      <p:sp>
        <p:nvSpPr>
          <p:cNvPr id="23" name="직사각형 22"/>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4" name="그림 23"/>
          <p:cNvPicPr>
            <a:picLocks noChangeAspect="1"/>
          </p:cNvPicPr>
          <p:nvPr/>
        </p:nvPicPr>
        <p:blipFill>
          <a:blip r:embed="rId4">
            <a:lum bright="70000" contrast="-70000"/>
          </a:blip>
          <a:stretch>
            <a:fillRect/>
          </a:stretch>
        </p:blipFill>
        <p:spPr>
          <a:xfrm>
            <a:off x="55213" y="6488082"/>
            <a:ext cx="348093" cy="375147"/>
          </a:xfrm>
          <a:prstGeom prst="rect">
            <a:avLst/>
          </a:prstGeom>
        </p:spPr>
      </p:pic>
      <p:sp>
        <p:nvSpPr>
          <p:cNvPr id="6" name="슬라이드 번호 개체 틀 5"/>
          <p:cNvSpPr>
            <a:spLocks noGrp="1"/>
          </p:cNvSpPr>
          <p:nvPr>
            <p:ph type="sldNum" sz="quarter" idx="12"/>
          </p:nvPr>
        </p:nvSpPr>
        <p:spPr/>
        <p:txBody>
          <a:bodyPr/>
          <a:lstStyle/>
          <a:p>
            <a:fld id="{5B1A2C70-E979-4B06-803D-95206E9E193C}" type="slidenum">
              <a:rPr lang="ko-KR" altLang="en-US" smtClean="0"/>
              <a:t>22</a:t>
            </a:fld>
            <a:endParaRPr lang="ko-KR" altLang="en-US" dirty="0"/>
          </a:p>
        </p:txBody>
      </p:sp>
      <p:sp>
        <p:nvSpPr>
          <p:cNvPr id="25" name="직사각형 24"/>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7" name="그림 16">
            <a:extLst>
              <a:ext uri="{FF2B5EF4-FFF2-40B4-BE49-F238E27FC236}">
                <a16:creationId xmlns:a16="http://schemas.microsoft.com/office/drawing/2014/main" id="{A91D3110-8862-427B-B9EF-785A5CCC02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 r="-191"/>
          <a:stretch/>
        </p:blipFill>
        <p:spPr>
          <a:xfrm>
            <a:off x="8241030" y="3784686"/>
            <a:ext cx="3950970" cy="1763588"/>
          </a:xfrm>
          <a:prstGeom prst="rect">
            <a:avLst/>
          </a:prstGeom>
        </p:spPr>
      </p:pic>
      <p:sp>
        <p:nvSpPr>
          <p:cNvPr id="18" name="직사각형 17"/>
          <p:cNvSpPr/>
          <p:nvPr/>
        </p:nvSpPr>
        <p:spPr>
          <a:xfrm>
            <a:off x="8241911" y="5666832"/>
            <a:ext cx="3320047" cy="415755"/>
          </a:xfrm>
          <a:prstGeom prst="rect">
            <a:avLst/>
          </a:prstGeom>
        </p:spPr>
        <p:txBody>
          <a:bodyPr wrap="square">
            <a:spAutoFit/>
          </a:bodyPr>
          <a:lstStyle/>
          <a:p>
            <a:r>
              <a:rPr lang="en-US" altLang="ko-KR" sz="1051" b="1" dirty="0" err="1" smtClean="0">
                <a:solidFill>
                  <a:srgbClr val="000000"/>
                </a:solidFill>
                <a:latin typeface="+mn-ea"/>
                <a:cs typeface="Arial" panose="020B0604020202020204" pitchFamily="34" charset="0"/>
              </a:rPr>
              <a:t>Homopolymer</a:t>
            </a:r>
            <a:r>
              <a:rPr lang="en-US" altLang="ko-KR" sz="1051" b="1" dirty="0" smtClean="0">
                <a:solidFill>
                  <a:srgbClr val="000000"/>
                </a:solidFill>
                <a:latin typeface="+mn-ea"/>
                <a:cs typeface="Arial" panose="020B0604020202020204" pitchFamily="34" charset="0"/>
              </a:rPr>
              <a:t> </a:t>
            </a:r>
            <a:r>
              <a:rPr lang="en-US" altLang="ko-KR" sz="1051" b="1" dirty="0">
                <a:solidFill>
                  <a:srgbClr val="000000"/>
                </a:solidFill>
                <a:latin typeface="+mn-ea"/>
                <a:cs typeface="Arial" panose="020B0604020202020204" pitchFamily="34" charset="0"/>
              </a:rPr>
              <a:t>content and frequency of false indels near TSS and TTS. </a:t>
            </a:r>
            <a:endParaRPr lang="ko-KR" altLang="en-US" sz="1051" dirty="0">
              <a:latin typeface="+mn-ea"/>
              <a:cs typeface="Arial" panose="020B0604020202020204" pitchFamily="34" charset="0"/>
            </a:endParaRPr>
          </a:p>
        </p:txBody>
      </p:sp>
    </p:spTree>
    <p:extLst>
      <p:ext uri="{BB962C8B-B14F-4D97-AF65-F5344CB8AC3E}">
        <p14:creationId xmlns:p14="http://schemas.microsoft.com/office/powerpoint/2010/main" val="3555782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2.3.5. False gene losses in previous assemblies</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3" name="직사각형 2"/>
          <p:cNvSpPr/>
          <p:nvPr/>
        </p:nvSpPr>
        <p:spPr>
          <a:xfrm>
            <a:off x="542462" y="974990"/>
            <a:ext cx="11175366" cy="584775"/>
          </a:xfrm>
          <a:prstGeom prst="rect">
            <a:avLst/>
          </a:prstGeom>
        </p:spPr>
        <p:txBody>
          <a:bodyPr wrap="square">
            <a:spAutoFit/>
          </a:bodyPr>
          <a:lstStyle/>
          <a:p>
            <a:r>
              <a:rPr lang="en-US" altLang="ko-KR" sz="1600" dirty="0">
                <a:latin typeface="리디바탕" panose="020B0600000101010101" pitchFamily="34" charset="-127"/>
                <a:ea typeface="리디바탕" panose="020B0600000101010101" pitchFamily="34" charset="-127"/>
                <a:cs typeface="Arial" panose="020B0604020202020204" pitchFamily="34" charset="0"/>
              </a:rPr>
              <a:t>- 26 ~ 60% of genes were previously affected by one or more types of false gene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losses</a:t>
            </a: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a:p>
            <a:pPr>
              <a:buFontTx/>
              <a:buChar char="-"/>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 It led to lower GC peaks near TSS in the prior annotation and lead to misunderstanding of several </a:t>
            </a:r>
            <a:r>
              <a:rPr lang="en-US" altLang="ko-KR" sz="1600" dirty="0" smtClean="0">
                <a:latin typeface="리디바탕" panose="020B0600000101010101" pitchFamily="34" charset="-127"/>
                <a:ea typeface="리디바탕" panose="020B0600000101010101" pitchFamily="34" charset="-127"/>
                <a:cs typeface="Arial" panose="020B0604020202020204" pitchFamily="34" charset="0"/>
              </a:rPr>
              <a:t>genes</a:t>
            </a: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p:txBody>
      </p:sp>
      <p:sp>
        <p:nvSpPr>
          <p:cNvPr id="12" name="직사각형 11"/>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4" name="직사각형 13"/>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835" y="1529496"/>
            <a:ext cx="4555920" cy="4599587"/>
          </a:xfrm>
          <a:prstGeom prst="rect">
            <a:avLst/>
          </a:prstGeom>
        </p:spPr>
      </p:pic>
      <p:pic>
        <p:nvPicPr>
          <p:cNvPr id="9" name="그림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5266" y="1589641"/>
            <a:ext cx="5076498" cy="4599871"/>
          </a:xfrm>
          <a:prstGeom prst="rect">
            <a:avLst/>
          </a:prstGeom>
        </p:spPr>
      </p:pic>
      <p:grpSp>
        <p:nvGrpSpPr>
          <p:cNvPr id="18" name="그룹 17"/>
          <p:cNvGrpSpPr/>
          <p:nvPr/>
        </p:nvGrpSpPr>
        <p:grpSpPr>
          <a:xfrm>
            <a:off x="11167686" y="44973"/>
            <a:ext cx="1069804" cy="787586"/>
            <a:chOff x="11167686" y="44973"/>
            <a:chExt cx="1069804" cy="787586"/>
          </a:xfrm>
        </p:grpSpPr>
        <p:sp>
          <p:nvSpPr>
            <p:cNvPr id="19" name="모서리가 둥근 직사각형 18"/>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0" name="TextBox 19"/>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grpSp>
      <p:sp>
        <p:nvSpPr>
          <p:cNvPr id="21" name="직사각형 20"/>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2" name="그림 21"/>
          <p:cNvPicPr>
            <a:picLocks noChangeAspect="1"/>
          </p:cNvPicPr>
          <p:nvPr/>
        </p:nvPicPr>
        <p:blipFill>
          <a:blip r:embed="rId4">
            <a:lum bright="70000" contrast="-70000"/>
          </a:blip>
          <a:stretch>
            <a:fillRect/>
          </a:stretch>
        </p:blipFill>
        <p:spPr>
          <a:xfrm>
            <a:off x="55213" y="6488082"/>
            <a:ext cx="348093" cy="375147"/>
          </a:xfrm>
          <a:prstGeom prst="rect">
            <a:avLst/>
          </a:prstGeom>
        </p:spPr>
      </p:pic>
      <p:sp>
        <p:nvSpPr>
          <p:cNvPr id="8" name="슬라이드 번호 개체 틀 7"/>
          <p:cNvSpPr>
            <a:spLocks noGrp="1"/>
          </p:cNvSpPr>
          <p:nvPr>
            <p:ph type="sldNum" sz="quarter" idx="12"/>
          </p:nvPr>
        </p:nvSpPr>
        <p:spPr/>
        <p:txBody>
          <a:bodyPr/>
          <a:lstStyle/>
          <a:p>
            <a:fld id="{5B1A2C70-E979-4B06-803D-95206E9E193C}" type="slidenum">
              <a:rPr lang="ko-KR" altLang="en-US" smtClean="0"/>
              <a:t>23</a:t>
            </a:fld>
            <a:endParaRPr lang="ko-KR" altLang="en-US" dirty="0"/>
          </a:p>
        </p:txBody>
      </p:sp>
      <p:sp>
        <p:nvSpPr>
          <p:cNvPr id="23" name="직사각형 22"/>
          <p:cNvSpPr/>
          <p:nvPr/>
        </p:nvSpPr>
        <p:spPr>
          <a:xfrm>
            <a:off x="711835" y="6110423"/>
            <a:ext cx="4938486" cy="415498"/>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Types and amount of false gene losses in the previous assemblies relative to the VGP assemblies. </a:t>
            </a:r>
            <a:endParaRPr lang="ko-KR" altLang="en-US" sz="1050" dirty="0">
              <a:latin typeface="리디바탕" panose="020B0600000101010101" pitchFamily="34" charset="-127"/>
              <a:ea typeface="리디바탕" panose="020B0600000101010101" pitchFamily="34" charset="-127"/>
            </a:endParaRPr>
          </a:p>
        </p:txBody>
      </p:sp>
      <p:sp>
        <p:nvSpPr>
          <p:cNvPr id="24" name="직사각형 23"/>
          <p:cNvSpPr/>
          <p:nvPr/>
        </p:nvSpPr>
        <p:spPr>
          <a:xfrm>
            <a:off x="6015265" y="6110423"/>
            <a:ext cx="4170136" cy="415498"/>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Effect of false gene losses in the previous assemblies on annotations. </a:t>
            </a:r>
            <a:endParaRPr lang="ko-KR" altLang="en-US" sz="1050" dirty="0">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8910979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5050" y="1097148"/>
            <a:ext cx="5746445" cy="4747202"/>
          </a:xfrm>
          <a:prstGeom prst="rect">
            <a:avLst/>
          </a:prstGeom>
        </p:spPr>
      </p:pic>
      <p:sp>
        <p:nvSpPr>
          <p:cNvPr id="6"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2.3.6. Example of genomic regions falsely missing in VGP assembly</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7" name="직사각형 6"/>
          <p:cNvSpPr/>
          <p:nvPr/>
        </p:nvSpPr>
        <p:spPr>
          <a:xfrm>
            <a:off x="6175050" y="5822496"/>
            <a:ext cx="5820215" cy="415498"/>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Genomic regions that failed to be assembled in chromosome-level scaffolds of the VGP zebra finch primary assembly (bTaeGut1_v1.p). </a:t>
            </a:r>
            <a:endParaRPr lang="ko-KR" altLang="en-US" sz="1050" b="1" dirty="0">
              <a:latin typeface="리디바탕" panose="020B0600000101010101" pitchFamily="34" charset="-127"/>
              <a:ea typeface="리디바탕" panose="020B0600000101010101" pitchFamily="34" charset="-127"/>
            </a:endParaRPr>
          </a:p>
        </p:txBody>
      </p:sp>
      <p:sp>
        <p:nvSpPr>
          <p:cNvPr id="10" name="내용 개체 틀 2"/>
          <p:cNvSpPr txBox="1">
            <a:spLocks/>
          </p:cNvSpPr>
          <p:nvPr/>
        </p:nvSpPr>
        <p:spPr>
          <a:xfrm>
            <a:off x="547915" y="1146519"/>
            <a:ext cx="5545314" cy="449228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latin typeface="리디바탕" panose="020B0600000101010101" pitchFamily="34" charset="-127"/>
                <a:ea typeface="리디바탕" panose="020B0600000101010101" pitchFamily="34" charset="-127"/>
              </a:rPr>
              <a:t>Missing sequences in the VGP zebra finch assembly:</a:t>
            </a:r>
          </a:p>
          <a:p>
            <a:pPr>
              <a:buFontTx/>
              <a:buChar char="-"/>
            </a:pPr>
            <a:r>
              <a:rPr lang="en-US" altLang="ko-KR" sz="1600" b="1" dirty="0">
                <a:latin typeface="리디바탕" panose="020B0600000101010101" pitchFamily="34" charset="-127"/>
                <a:ea typeface="리디바탕" panose="020B0600000101010101" pitchFamily="34" charset="-127"/>
              </a:rPr>
              <a:t>Chromosome 19: </a:t>
            </a:r>
            <a:r>
              <a:rPr lang="en-US" altLang="ko-KR" sz="1600" dirty="0">
                <a:latin typeface="리디바탕" panose="020B0600000101010101" pitchFamily="34" charset="-127"/>
                <a:ea typeface="리디바탕" panose="020B0600000101010101" pitchFamily="34" charset="-127"/>
              </a:rPr>
              <a:t>~2.7 </a:t>
            </a:r>
            <a:r>
              <a:rPr lang="en-US" altLang="ko-KR" sz="1600" dirty="0" err="1">
                <a:latin typeface="리디바탕" panose="020B0600000101010101" pitchFamily="34" charset="-127"/>
                <a:ea typeface="리디바탕" panose="020B0600000101010101" pitchFamily="34" charset="-127"/>
              </a:rPr>
              <a:t>Mbp</a:t>
            </a:r>
            <a:r>
              <a:rPr lang="en-US" altLang="ko-KR" sz="1600" dirty="0">
                <a:latin typeface="리디바탕" panose="020B0600000101010101" pitchFamily="34" charset="-127"/>
                <a:ea typeface="리디바탕" panose="020B0600000101010101" pitchFamily="34" charset="-127"/>
              </a:rPr>
              <a:t> of its end sequences were missing in VGP primary assembly but assembled in the prior assembly. </a:t>
            </a:r>
          </a:p>
          <a:p>
            <a:pPr>
              <a:buFontTx/>
              <a:buChar char="-"/>
            </a:pPr>
            <a:r>
              <a:rPr lang="en-US" altLang="ko-KR" sz="1600" b="1" dirty="0">
                <a:latin typeface="리디바탕" panose="020B0600000101010101" pitchFamily="34" charset="-127"/>
                <a:ea typeface="리디바탕" panose="020B0600000101010101" pitchFamily="34" charset="-127"/>
              </a:rPr>
              <a:t>No individual or haplotype differences: </a:t>
            </a:r>
            <a:r>
              <a:rPr lang="en-US" altLang="ko-KR" sz="1600" dirty="0">
                <a:latin typeface="리디바탕" panose="020B0600000101010101" pitchFamily="34" charset="-127"/>
                <a:ea typeface="리디바탕" panose="020B0600000101010101" pitchFamily="34" charset="-127"/>
              </a:rPr>
              <a:t>The same sample were used for both assemblies </a:t>
            </a:r>
          </a:p>
          <a:p>
            <a:pPr>
              <a:buFontTx/>
              <a:buChar char="-"/>
            </a:pPr>
            <a:r>
              <a:rPr lang="en-US" altLang="ko-KR" sz="1600" b="1" dirty="0">
                <a:latin typeface="리디바탕" panose="020B0600000101010101" pitchFamily="34" charset="-127"/>
                <a:ea typeface="리디바탕" panose="020B0600000101010101" pitchFamily="34" charset="-127"/>
              </a:rPr>
              <a:t>False duplication: </a:t>
            </a:r>
            <a:r>
              <a:rPr lang="en-US" altLang="ko-KR" sz="1600" dirty="0">
                <a:latin typeface="리디바탕" panose="020B0600000101010101" pitchFamily="34" charset="-127"/>
                <a:ea typeface="리디바탕" panose="020B0600000101010101" pitchFamily="34" charset="-127"/>
              </a:rPr>
              <a:t>Missing sequences were falsely duplicated in VGP alternate assembly </a:t>
            </a:r>
            <a:r>
              <a:rPr lang="en-US" altLang="ko-KR" sz="1600" dirty="0" smtClean="0">
                <a:latin typeface="리디바탕" panose="020B0600000101010101" pitchFamily="34" charset="-127"/>
                <a:ea typeface="리디바탕" panose="020B0600000101010101" pitchFamily="34" charset="-127"/>
              </a:rPr>
              <a:t>instead.</a:t>
            </a:r>
            <a:endParaRPr lang="en-US" altLang="ko-KR" sz="1600" dirty="0">
              <a:latin typeface="리디바탕" panose="020B0600000101010101" pitchFamily="34" charset="-127"/>
              <a:ea typeface="리디바탕" panose="020B0600000101010101" pitchFamily="34" charset="-127"/>
            </a:endParaRPr>
          </a:p>
          <a:p>
            <a:pPr>
              <a:buFontTx/>
              <a:buChar char="-"/>
            </a:pPr>
            <a:r>
              <a:rPr lang="en-US" altLang="ko-KR" sz="1600" b="1" dirty="0">
                <a:latin typeface="리디바탕" panose="020B0600000101010101" pitchFamily="34" charset="-127"/>
                <a:ea typeface="리디바탕" panose="020B0600000101010101" pitchFamily="34" charset="-127"/>
              </a:rPr>
              <a:t>Enriched with repetitive sequences: </a:t>
            </a:r>
            <a:r>
              <a:rPr lang="en-US" altLang="ko-KR" sz="1600" dirty="0">
                <a:latin typeface="리디바탕" panose="020B0600000101010101" pitchFamily="34" charset="-127"/>
                <a:ea typeface="리디바탕" panose="020B0600000101010101" pitchFamily="34" charset="-127"/>
              </a:rPr>
              <a:t>Higher content of LINE and LTR repeats</a:t>
            </a:r>
            <a:endParaRPr lang="en-US" altLang="ko-KR" sz="1200" dirty="0">
              <a:latin typeface="리디바탕" panose="020B0600000101010101" pitchFamily="34" charset="-127"/>
              <a:ea typeface="리디바탕" panose="020B0600000101010101" pitchFamily="34" charset="-127"/>
            </a:endParaRPr>
          </a:p>
          <a:p>
            <a:pPr>
              <a:buFontTx/>
              <a:buChar char="-"/>
            </a:pPr>
            <a:endParaRPr lang="en-US" altLang="ko-KR" sz="1600" dirty="0">
              <a:latin typeface="리디바탕" panose="020B0600000101010101" pitchFamily="34" charset="-127"/>
              <a:ea typeface="리디바탕" panose="020B0600000101010101" pitchFamily="34" charset="-127"/>
            </a:endParaRPr>
          </a:p>
          <a:p>
            <a:pPr marL="0" indent="0">
              <a:buNone/>
            </a:pPr>
            <a:endParaRPr lang="en-US" altLang="ko-KR" sz="1600" b="1" dirty="0">
              <a:latin typeface="리디바탕" panose="020B0600000101010101" pitchFamily="34" charset="-127"/>
              <a:ea typeface="리디바탕" panose="020B0600000101010101" pitchFamily="34" charset="-127"/>
            </a:endParaRPr>
          </a:p>
          <a:p>
            <a:pPr marL="0" indent="0">
              <a:buNone/>
            </a:pPr>
            <a:endParaRPr lang="en-US" altLang="ko-KR" sz="1600" dirty="0">
              <a:latin typeface="리디바탕" panose="020B0600000101010101" pitchFamily="34" charset="-127"/>
              <a:ea typeface="리디바탕" panose="020B0600000101010101" pitchFamily="34" charset="-127"/>
              <a:cs typeface="Arial" panose="020B0604020202020204" pitchFamily="34" charset="0"/>
            </a:endParaRPr>
          </a:p>
        </p:txBody>
      </p:sp>
      <p:sp>
        <p:nvSpPr>
          <p:cNvPr id="14" name="직사각형 13"/>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2. False gene and chromosome losses affected by assembly and sequence errors</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grpSp>
        <p:nvGrpSpPr>
          <p:cNvPr id="13" name="그룹 12"/>
          <p:cNvGrpSpPr/>
          <p:nvPr/>
        </p:nvGrpSpPr>
        <p:grpSpPr>
          <a:xfrm>
            <a:off x="11167686" y="44973"/>
            <a:ext cx="1069804" cy="787586"/>
            <a:chOff x="11167686" y="44973"/>
            <a:chExt cx="1069804" cy="787586"/>
          </a:xfrm>
        </p:grpSpPr>
        <p:sp>
          <p:nvSpPr>
            <p:cNvPr id="18" name="모서리가 둥근 직사각형 17"/>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9" name="TextBox 18"/>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grpSp>
      <p:sp>
        <p:nvSpPr>
          <p:cNvPr id="20" name="직사각형 19"/>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1" name="그림 20"/>
          <p:cNvPicPr>
            <a:picLocks noChangeAspect="1"/>
          </p:cNvPicPr>
          <p:nvPr/>
        </p:nvPicPr>
        <p:blipFill>
          <a:blip r:embed="rId3">
            <a:lum bright="70000" contrast="-70000"/>
          </a:blip>
          <a:stretch>
            <a:fillRect/>
          </a:stretch>
        </p:blipFill>
        <p:spPr>
          <a:xfrm>
            <a:off x="55213" y="6488082"/>
            <a:ext cx="348093" cy="375147"/>
          </a:xfrm>
          <a:prstGeom prst="rect">
            <a:avLst/>
          </a:prstGeom>
        </p:spPr>
      </p:pic>
      <p:sp>
        <p:nvSpPr>
          <p:cNvPr id="3" name="슬라이드 번호 개체 틀 2"/>
          <p:cNvSpPr>
            <a:spLocks noGrp="1"/>
          </p:cNvSpPr>
          <p:nvPr>
            <p:ph type="sldNum" sz="quarter" idx="12"/>
          </p:nvPr>
        </p:nvSpPr>
        <p:spPr/>
        <p:txBody>
          <a:bodyPr/>
          <a:lstStyle/>
          <a:p>
            <a:fld id="{5B1A2C70-E979-4B06-803D-95206E9E193C}" type="slidenum">
              <a:rPr lang="ko-KR" altLang="en-US" smtClean="0"/>
              <a:t>24</a:t>
            </a:fld>
            <a:endParaRPr lang="ko-KR" altLang="en-US" dirty="0"/>
          </a:p>
        </p:txBody>
      </p:sp>
      <p:sp>
        <p:nvSpPr>
          <p:cNvPr id="22" name="직사각형 21"/>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39153812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cs typeface="Arial" panose="020B0604020202020204" pitchFamily="34" charset="0"/>
              </a:rPr>
              <a:t>2.4. Discussion</a:t>
            </a:r>
            <a:endParaRPr lang="ko-KR" altLang="en-US" sz="2000" b="1" dirty="0">
              <a:solidFill>
                <a:srgbClr val="022A40"/>
              </a:solidFill>
              <a:latin typeface="리디바탕" panose="020B0600000101010101" pitchFamily="34" charset="-127"/>
              <a:cs typeface="Arial" panose="020B0604020202020204" pitchFamily="34" charset="0"/>
            </a:endParaRPr>
          </a:p>
        </p:txBody>
      </p:sp>
      <p:sp>
        <p:nvSpPr>
          <p:cNvPr id="7" name="직사각형 6"/>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rPr>
              <a:t>Chapter 2. False gene and chromosome losses affected by assembly and sequence errors</a:t>
            </a:r>
            <a:endParaRPr lang="ko-KR" altLang="en-US" sz="1400" dirty="0">
              <a:solidFill>
                <a:schemeClr val="accent1">
                  <a:lumMod val="20000"/>
                  <a:lumOff val="80000"/>
                </a:schemeClr>
              </a:solidFill>
            </a:endParaRPr>
          </a:p>
        </p:txBody>
      </p:sp>
      <p:sp>
        <p:nvSpPr>
          <p:cNvPr id="12" name="내용 개체 틀 2"/>
          <p:cNvSpPr txBox="1">
            <a:spLocks/>
          </p:cNvSpPr>
          <p:nvPr/>
        </p:nvSpPr>
        <p:spPr>
          <a:xfrm>
            <a:off x="458519" y="1184837"/>
            <a:ext cx="11339285" cy="449228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arenBoth"/>
            </a:pPr>
            <a:r>
              <a:rPr lang="en-US" altLang="ko-KR" sz="1800" dirty="0"/>
              <a:t>Missing sequences in prior assemblies of the birds and platypus were associated with high GC content.</a:t>
            </a:r>
          </a:p>
          <a:p>
            <a:pPr marL="342900" indent="-342900">
              <a:buAutoNum type="arabicParenBoth"/>
            </a:pPr>
            <a:endParaRPr lang="en-US" altLang="ko-KR" sz="1800" dirty="0" smtClean="0"/>
          </a:p>
          <a:p>
            <a:pPr marL="342900" indent="-342900">
              <a:buAutoNum type="arabicParenBoth"/>
            </a:pPr>
            <a:endParaRPr lang="en-US" altLang="ko-KR" sz="1800" dirty="0"/>
          </a:p>
          <a:p>
            <a:pPr marL="342900" indent="-342900">
              <a:buAutoNum type="arabicParenBoth"/>
            </a:pPr>
            <a:endParaRPr lang="en-US" altLang="ko-KR" sz="1800" dirty="0" smtClean="0"/>
          </a:p>
          <a:p>
            <a:pPr marL="342900" indent="-342900">
              <a:buAutoNum type="arabicParenBoth"/>
            </a:pPr>
            <a:endParaRPr lang="en-US" altLang="ko-KR" sz="1800" dirty="0" smtClean="0"/>
          </a:p>
          <a:p>
            <a:pPr marL="342900" indent="-342900">
              <a:buAutoNum type="arabicParenBoth"/>
            </a:pPr>
            <a:endParaRPr lang="en-US" altLang="ko-KR" sz="1800" dirty="0"/>
          </a:p>
          <a:p>
            <a:pPr marL="342900" indent="-342900">
              <a:buAutoNum type="arabicParenBoth"/>
            </a:pPr>
            <a:endParaRPr lang="en-US" altLang="ko-KR" sz="1800" dirty="0" smtClean="0"/>
          </a:p>
          <a:p>
            <a:pPr marL="342900" indent="-342900">
              <a:buAutoNum type="arabicParenBoth"/>
            </a:pPr>
            <a:endParaRPr lang="en-US" altLang="ko-KR" sz="1800" dirty="0"/>
          </a:p>
          <a:p>
            <a:pPr marL="342900" indent="-342900">
              <a:buAutoNum type="arabicParenBoth"/>
            </a:pPr>
            <a:r>
              <a:rPr lang="en-US" altLang="ko-KR" sz="1800" dirty="0"/>
              <a:t>Biased GC content near TSS resulted in biased missing ratio and false sequence representation</a:t>
            </a:r>
            <a:r>
              <a:rPr lang="en-US" altLang="ko-KR" sz="1800" dirty="0" smtClean="0"/>
              <a:t>.</a:t>
            </a:r>
            <a:endParaRPr lang="en-US" altLang="ko-KR" sz="1800" dirty="0"/>
          </a:p>
          <a:p>
            <a:pPr marL="342900" indent="-342900">
              <a:buFont typeface="Arial" panose="020B0604020202020204" pitchFamily="34" charset="0"/>
              <a:buAutoNum type="arabicParenBoth"/>
            </a:pPr>
            <a:r>
              <a:rPr lang="en-US" altLang="ko-KR" sz="1800" dirty="0"/>
              <a:t>Substantial number of genes and even chromosomal segments were previously missing</a:t>
            </a:r>
            <a:r>
              <a:rPr lang="en-US" altLang="ko-KR" sz="1800" dirty="0" smtClean="0"/>
              <a:t>.</a:t>
            </a:r>
            <a:endParaRPr lang="en-US" altLang="ko-KR" sz="1800" dirty="0"/>
          </a:p>
          <a:p>
            <a:pPr marL="342900" indent="-342900">
              <a:buAutoNum type="arabicParenBoth"/>
            </a:pPr>
            <a:r>
              <a:rPr lang="en-US" altLang="ko-KR" sz="1800" dirty="0"/>
              <a:t>Errors in the prior assemblies indeed negatively affected their annotation as well, leading to incorrect gene structure prediction. </a:t>
            </a:r>
          </a:p>
          <a:p>
            <a:pPr marL="342900" indent="-342900">
              <a:buAutoNum type="arabicParenBoth"/>
            </a:pPr>
            <a:r>
              <a:rPr lang="en-US" altLang="ko-KR" sz="1800" dirty="0"/>
              <a:t>VGP assemblies successfully retrieve these missing sequences, but still include potential assembly errors as well. </a:t>
            </a:r>
          </a:p>
        </p:txBody>
      </p:sp>
      <p:grpSp>
        <p:nvGrpSpPr>
          <p:cNvPr id="13" name="그룹 12"/>
          <p:cNvGrpSpPr/>
          <p:nvPr/>
        </p:nvGrpSpPr>
        <p:grpSpPr>
          <a:xfrm>
            <a:off x="11167686" y="44973"/>
            <a:ext cx="1069804" cy="787586"/>
            <a:chOff x="11167686" y="44973"/>
            <a:chExt cx="1069804" cy="787586"/>
          </a:xfrm>
        </p:grpSpPr>
        <p:sp>
          <p:nvSpPr>
            <p:cNvPr id="14" name="모서리가 둥근 직사각형 13"/>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5" name="TextBox 14"/>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grpSp>
      <p:sp>
        <p:nvSpPr>
          <p:cNvPr id="16" name="직사각형 15"/>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7" name="그림 16"/>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3" name="슬라이드 번호 개체 틀 2"/>
          <p:cNvSpPr>
            <a:spLocks noGrp="1"/>
          </p:cNvSpPr>
          <p:nvPr>
            <p:ph type="sldNum" sz="quarter" idx="12"/>
          </p:nvPr>
        </p:nvSpPr>
        <p:spPr/>
        <p:txBody>
          <a:bodyPr/>
          <a:lstStyle/>
          <a:p>
            <a:fld id="{5B1A2C70-E979-4B06-803D-95206E9E193C}" type="slidenum">
              <a:rPr lang="ko-KR" altLang="en-US" smtClean="0"/>
              <a:t>25</a:t>
            </a:fld>
            <a:endParaRPr lang="ko-KR" altLang="en-US" dirty="0"/>
          </a:p>
        </p:txBody>
      </p:sp>
      <p:sp>
        <p:nvSpPr>
          <p:cNvPr id="18" name="직사각형 17"/>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grpSp>
        <p:nvGrpSpPr>
          <p:cNvPr id="19" name="그룹 18"/>
          <p:cNvGrpSpPr/>
          <p:nvPr/>
        </p:nvGrpSpPr>
        <p:grpSpPr>
          <a:xfrm>
            <a:off x="1509027" y="1933296"/>
            <a:ext cx="3480160" cy="1726695"/>
            <a:chOff x="227316" y="1968170"/>
            <a:chExt cx="3965843" cy="1967668"/>
          </a:xfrm>
        </p:grpSpPr>
        <p:pic>
          <p:nvPicPr>
            <p:cNvPr id="20" name="Picture 2" descr=" GC curves (10 kb bins). Observed fragment counts and loess lines plotted against GC of ( A ) two libraries from the same normal sample, and ( B ) the tumor library (red) with its matched normal sample library (blue). Counts and curves of all libraries are scaled to fit median counts of normal library 1. Bins were randomly sampled from chromosome 1, and counts include fragments from both strands. ">
              <a:extLst>
                <a:ext uri="{FF2B5EF4-FFF2-40B4-BE49-F238E27FC236}">
                  <a16:creationId xmlns:a16="http://schemas.microsoft.com/office/drawing/2014/main" id="{1F211666-4292-4D55-A21F-01ADC25C6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16" y="1968170"/>
              <a:ext cx="3965843" cy="1967668"/>
            </a:xfrm>
            <a:prstGeom prst="rect">
              <a:avLst/>
            </a:prstGeom>
            <a:noFill/>
            <a:extLst>
              <a:ext uri="{909E8E84-426E-40DD-AFC4-6F175D3DCCD1}">
                <a14:hiddenFill xmlns:a14="http://schemas.microsoft.com/office/drawing/2010/main">
                  <a:solidFill>
                    <a:srgbClr val="FFFFFF"/>
                  </a:solidFill>
                </a14:hiddenFill>
              </a:ext>
            </a:extLst>
          </p:spPr>
        </p:pic>
        <p:sp>
          <p:nvSpPr>
            <p:cNvPr id="21" name="모서리가 둥근 직사각형 20"/>
            <p:cNvSpPr/>
            <p:nvPr/>
          </p:nvSpPr>
          <p:spPr>
            <a:xfrm>
              <a:off x="1786278" y="2378047"/>
              <a:ext cx="333176" cy="1137227"/>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2" name="모서리가 둥근 직사각형 21"/>
            <p:cNvSpPr/>
            <p:nvPr/>
          </p:nvSpPr>
          <p:spPr>
            <a:xfrm>
              <a:off x="3773669" y="2374557"/>
              <a:ext cx="333176" cy="1137227"/>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pic>
        <p:nvPicPr>
          <p:cNvPr id="23" name="Picture 6" descr="Nucleic acid secondary structure motifs. Top Types of DNA structures. a...  | Download Scientific Diagram"/>
          <p:cNvPicPr>
            <a:picLocks noChangeAspect="1" noChangeArrowheads="1"/>
          </p:cNvPicPr>
          <p:nvPr/>
        </p:nvPicPr>
        <p:blipFill rotWithShape="1">
          <a:blip r:embed="rId4">
            <a:extLst>
              <a:ext uri="{28A0092B-C50C-407E-A947-70E740481C1C}">
                <a14:useLocalDpi xmlns:a14="http://schemas.microsoft.com/office/drawing/2010/main" val="0"/>
              </a:ext>
            </a:extLst>
          </a:blip>
          <a:srcRect t="274" r="66108" b="54333"/>
          <a:stretch/>
        </p:blipFill>
        <p:spPr bwMode="auto">
          <a:xfrm>
            <a:off x="6043758" y="1968702"/>
            <a:ext cx="1289250" cy="172669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그룹 23"/>
          <p:cNvGrpSpPr/>
          <p:nvPr/>
        </p:nvGrpSpPr>
        <p:grpSpPr>
          <a:xfrm>
            <a:off x="8071000" y="1746097"/>
            <a:ext cx="1605592" cy="1867455"/>
            <a:chOff x="749299" y="3983156"/>
            <a:chExt cx="1698643" cy="1975683"/>
          </a:xfrm>
        </p:grpSpPr>
        <p:pic>
          <p:nvPicPr>
            <p:cNvPr id="25" name="Picture 4" descr="4: Hydrogen bonds between A-T and C-G. | Download Scientific Diagra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93"/>
            <a:stretch/>
          </p:blipFill>
          <p:spPr bwMode="auto">
            <a:xfrm>
              <a:off x="749299" y="3983156"/>
              <a:ext cx="1698643" cy="197568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433736" y="4017919"/>
              <a:ext cx="266476" cy="268632"/>
            </a:xfrm>
            <a:prstGeom prst="rect">
              <a:avLst/>
            </a:prstGeom>
            <a:noFill/>
          </p:spPr>
          <p:txBody>
            <a:bodyPr wrap="square" rtlCol="0">
              <a:spAutoFit/>
            </a:bodyPr>
            <a:lstStyle/>
            <a:p>
              <a:r>
                <a:rPr lang="en-US" altLang="ko-KR" sz="1050" b="1" dirty="0">
                  <a:solidFill>
                    <a:srgbClr val="E31B23"/>
                  </a:solidFill>
                  <a:latin typeface="+mn-ea"/>
                </a:rPr>
                <a:t>1</a:t>
              </a:r>
              <a:endParaRPr lang="ko-KR" altLang="en-US" sz="1050" b="1" dirty="0">
                <a:solidFill>
                  <a:srgbClr val="E31B23"/>
                </a:solidFill>
                <a:latin typeface="+mn-ea"/>
              </a:endParaRPr>
            </a:p>
          </p:txBody>
        </p:sp>
        <p:sp>
          <p:nvSpPr>
            <p:cNvPr id="27" name="TextBox 26"/>
            <p:cNvSpPr txBox="1"/>
            <p:nvPr/>
          </p:nvSpPr>
          <p:spPr>
            <a:xfrm>
              <a:off x="1576913" y="4269810"/>
              <a:ext cx="266476" cy="268632"/>
            </a:xfrm>
            <a:prstGeom prst="rect">
              <a:avLst/>
            </a:prstGeom>
            <a:noFill/>
          </p:spPr>
          <p:txBody>
            <a:bodyPr wrap="square" rtlCol="0">
              <a:spAutoFit/>
            </a:bodyPr>
            <a:lstStyle/>
            <a:p>
              <a:r>
                <a:rPr lang="en-US" altLang="ko-KR" sz="1050" b="1" dirty="0">
                  <a:solidFill>
                    <a:srgbClr val="E31B23"/>
                  </a:solidFill>
                  <a:latin typeface="+mn-ea"/>
                </a:rPr>
                <a:t>2</a:t>
              </a:r>
              <a:endParaRPr lang="ko-KR" altLang="en-US" sz="1050" b="1" dirty="0">
                <a:solidFill>
                  <a:srgbClr val="E31B23"/>
                </a:solidFill>
                <a:latin typeface="+mn-ea"/>
              </a:endParaRPr>
            </a:p>
          </p:txBody>
        </p:sp>
        <p:sp>
          <p:nvSpPr>
            <p:cNvPr id="28" name="TextBox 27"/>
            <p:cNvSpPr txBox="1"/>
            <p:nvPr/>
          </p:nvSpPr>
          <p:spPr>
            <a:xfrm>
              <a:off x="1607660" y="4482941"/>
              <a:ext cx="266476" cy="268632"/>
            </a:xfrm>
            <a:prstGeom prst="rect">
              <a:avLst/>
            </a:prstGeom>
            <a:noFill/>
          </p:spPr>
          <p:txBody>
            <a:bodyPr wrap="square" rtlCol="0">
              <a:spAutoFit/>
            </a:bodyPr>
            <a:lstStyle/>
            <a:p>
              <a:r>
                <a:rPr lang="en-US" altLang="ko-KR" sz="1050" b="1" dirty="0">
                  <a:solidFill>
                    <a:srgbClr val="E31B23"/>
                  </a:solidFill>
                  <a:latin typeface="+mn-ea"/>
                </a:rPr>
                <a:t>3</a:t>
              </a:r>
              <a:endParaRPr lang="ko-KR" altLang="en-US" sz="1050" b="1" dirty="0">
                <a:solidFill>
                  <a:srgbClr val="E31B23"/>
                </a:solidFill>
                <a:latin typeface="+mn-ea"/>
              </a:endParaRPr>
            </a:p>
          </p:txBody>
        </p:sp>
        <p:sp>
          <p:nvSpPr>
            <p:cNvPr id="29" name="TextBox 28"/>
            <p:cNvSpPr txBox="1"/>
            <p:nvPr/>
          </p:nvSpPr>
          <p:spPr>
            <a:xfrm>
              <a:off x="1647578" y="4941810"/>
              <a:ext cx="266476" cy="268632"/>
            </a:xfrm>
            <a:prstGeom prst="rect">
              <a:avLst/>
            </a:prstGeom>
            <a:noFill/>
          </p:spPr>
          <p:txBody>
            <a:bodyPr wrap="square" rtlCol="0">
              <a:spAutoFit/>
            </a:bodyPr>
            <a:lstStyle/>
            <a:p>
              <a:r>
                <a:rPr lang="en-US" altLang="ko-KR" sz="1050" b="1" dirty="0">
                  <a:solidFill>
                    <a:srgbClr val="E31B23"/>
                  </a:solidFill>
                  <a:latin typeface="+mn-ea"/>
                </a:rPr>
                <a:t>1</a:t>
              </a:r>
              <a:endParaRPr lang="ko-KR" altLang="en-US" sz="1050" b="1" dirty="0">
                <a:solidFill>
                  <a:srgbClr val="E31B23"/>
                </a:solidFill>
                <a:latin typeface="+mn-ea"/>
              </a:endParaRPr>
            </a:p>
          </p:txBody>
        </p:sp>
        <p:sp>
          <p:nvSpPr>
            <p:cNvPr id="30" name="TextBox 29"/>
            <p:cNvSpPr txBox="1"/>
            <p:nvPr/>
          </p:nvSpPr>
          <p:spPr>
            <a:xfrm>
              <a:off x="1417339" y="5180337"/>
              <a:ext cx="266476" cy="268632"/>
            </a:xfrm>
            <a:prstGeom prst="rect">
              <a:avLst/>
            </a:prstGeom>
            <a:noFill/>
          </p:spPr>
          <p:txBody>
            <a:bodyPr wrap="square" rtlCol="0">
              <a:spAutoFit/>
            </a:bodyPr>
            <a:lstStyle/>
            <a:p>
              <a:r>
                <a:rPr lang="en-US" altLang="ko-KR" sz="1050" b="1" dirty="0">
                  <a:solidFill>
                    <a:srgbClr val="E31B23"/>
                  </a:solidFill>
                  <a:latin typeface="+mn-ea"/>
                </a:rPr>
                <a:t>2</a:t>
              </a:r>
              <a:endParaRPr lang="ko-KR" altLang="en-US" sz="1050" b="1" dirty="0">
                <a:solidFill>
                  <a:srgbClr val="E31B23"/>
                </a:solidFill>
                <a:latin typeface="+mn-ea"/>
              </a:endParaRPr>
            </a:p>
          </p:txBody>
        </p:sp>
      </p:grpSp>
      <p:sp>
        <p:nvSpPr>
          <p:cNvPr id="31" name="직사각형 30"/>
          <p:cNvSpPr/>
          <p:nvPr/>
        </p:nvSpPr>
        <p:spPr>
          <a:xfrm>
            <a:off x="5947182" y="3611051"/>
            <a:ext cx="1483098" cy="400110"/>
          </a:xfrm>
          <a:prstGeom prst="rect">
            <a:avLst/>
          </a:prstGeom>
        </p:spPr>
        <p:txBody>
          <a:bodyPr wrap="none">
            <a:spAutoFit/>
          </a:bodyPr>
          <a:lstStyle/>
          <a:p>
            <a:r>
              <a:rPr lang="en-US" altLang="ko-KR" sz="1000" b="1" dirty="0">
                <a:solidFill>
                  <a:srgbClr val="222222"/>
                </a:solidFill>
                <a:latin typeface="+mn-ea"/>
                <a:cs typeface="Arial" panose="020B0604020202020204" pitchFamily="34" charset="0"/>
              </a:rPr>
              <a:t>Formation of</a:t>
            </a:r>
          </a:p>
          <a:p>
            <a:r>
              <a:rPr lang="en-US" altLang="ko-KR" sz="1000" b="1" dirty="0">
                <a:solidFill>
                  <a:srgbClr val="222222"/>
                </a:solidFill>
                <a:latin typeface="+mn-ea"/>
                <a:cs typeface="Arial" panose="020B0604020202020204" pitchFamily="34" charset="0"/>
              </a:rPr>
              <a:t>secondary structures</a:t>
            </a:r>
            <a:endParaRPr lang="ko-KR" altLang="en-US" sz="1000" b="1" dirty="0">
              <a:latin typeface="+mn-ea"/>
            </a:endParaRPr>
          </a:p>
        </p:txBody>
      </p:sp>
      <p:sp>
        <p:nvSpPr>
          <p:cNvPr id="32" name="직사각형 31"/>
          <p:cNvSpPr/>
          <p:nvPr/>
        </p:nvSpPr>
        <p:spPr>
          <a:xfrm>
            <a:off x="8027599" y="3627176"/>
            <a:ext cx="1791728" cy="400110"/>
          </a:xfrm>
          <a:prstGeom prst="rect">
            <a:avLst/>
          </a:prstGeom>
        </p:spPr>
        <p:txBody>
          <a:bodyPr wrap="square">
            <a:spAutoFit/>
          </a:bodyPr>
          <a:lstStyle/>
          <a:p>
            <a:r>
              <a:rPr lang="en-US" altLang="ko-KR" sz="1000" b="1" dirty="0">
                <a:solidFill>
                  <a:srgbClr val="222222"/>
                </a:solidFill>
                <a:latin typeface="+mn-ea"/>
                <a:cs typeface="Arial" panose="020B0604020202020204" pitchFamily="34" charset="0"/>
              </a:rPr>
              <a:t>More hydrogen bonds</a:t>
            </a:r>
          </a:p>
          <a:p>
            <a:r>
              <a:rPr lang="en-US" altLang="ko-KR" sz="1000" b="1" dirty="0">
                <a:solidFill>
                  <a:srgbClr val="222222"/>
                </a:solidFill>
                <a:latin typeface="+mn-ea"/>
                <a:cs typeface="Arial" panose="020B0604020202020204" pitchFamily="34" charset="0"/>
              </a:rPr>
              <a:t>in GC </a:t>
            </a:r>
            <a:r>
              <a:rPr lang="en-US" altLang="ko-KR" sz="1000" b="1" dirty="0" smtClean="0">
                <a:solidFill>
                  <a:srgbClr val="222222"/>
                </a:solidFill>
                <a:latin typeface="+mn-ea"/>
                <a:cs typeface="Arial" panose="020B0604020202020204" pitchFamily="34" charset="0"/>
              </a:rPr>
              <a:t>pairs than AT pairs</a:t>
            </a:r>
            <a:endParaRPr lang="ko-KR" altLang="en-US" sz="1000" b="1" dirty="0">
              <a:latin typeface="+mn-ea"/>
            </a:endParaRPr>
          </a:p>
        </p:txBody>
      </p:sp>
      <p:sp>
        <p:nvSpPr>
          <p:cNvPr id="33" name="직사각형 32"/>
          <p:cNvSpPr/>
          <p:nvPr/>
        </p:nvSpPr>
        <p:spPr>
          <a:xfrm>
            <a:off x="1413400" y="3617818"/>
            <a:ext cx="3934173" cy="400110"/>
          </a:xfrm>
          <a:prstGeom prst="rect">
            <a:avLst/>
          </a:prstGeom>
        </p:spPr>
        <p:txBody>
          <a:bodyPr wrap="square">
            <a:spAutoFit/>
          </a:bodyPr>
          <a:lstStyle/>
          <a:p>
            <a:r>
              <a:rPr lang="en-US" altLang="ko-KR" sz="1000" b="1" dirty="0">
                <a:solidFill>
                  <a:srgbClr val="222222"/>
                </a:solidFill>
                <a:latin typeface="+mn-ea"/>
                <a:cs typeface="Arial" panose="020B0604020202020204" pitchFamily="34" charset="0"/>
              </a:rPr>
              <a:t>GC bias in short-read length sequencing platform (</a:t>
            </a:r>
            <a:r>
              <a:rPr lang="en-US" altLang="ko-KR" sz="1000" b="1" dirty="0" err="1">
                <a:solidFill>
                  <a:srgbClr val="222222"/>
                </a:solidFill>
                <a:latin typeface="+mn-ea"/>
                <a:cs typeface="Arial" panose="020B0604020202020204" pitchFamily="34" charset="0"/>
              </a:rPr>
              <a:t>Benjamini</a:t>
            </a:r>
            <a:r>
              <a:rPr lang="en-US" altLang="ko-KR" sz="1000" b="1" dirty="0">
                <a:solidFill>
                  <a:srgbClr val="222222"/>
                </a:solidFill>
                <a:latin typeface="+mn-ea"/>
                <a:cs typeface="Arial" panose="020B0604020202020204" pitchFamily="34" charset="0"/>
              </a:rPr>
              <a:t> and Speed, 2012)</a:t>
            </a:r>
            <a:endParaRPr lang="ko-KR" altLang="en-US" sz="1000" b="1" dirty="0">
              <a:latin typeface="+mn-ea"/>
            </a:endParaRPr>
          </a:p>
        </p:txBody>
      </p:sp>
      <p:sp>
        <p:nvSpPr>
          <p:cNvPr id="34" name="오른쪽 화살표 33"/>
          <p:cNvSpPr/>
          <p:nvPr/>
        </p:nvSpPr>
        <p:spPr>
          <a:xfrm>
            <a:off x="7387135" y="2603797"/>
            <a:ext cx="640464" cy="106804"/>
          </a:xfrm>
          <a:prstGeom prst="rightArrow">
            <a:avLst>
              <a:gd name="adj1" fmla="val 36622"/>
              <a:gd name="adj2" fmla="val 8790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5" name="오른쪽 화살표 8">
            <a:extLst>
              <a:ext uri="{FF2B5EF4-FFF2-40B4-BE49-F238E27FC236}">
                <a16:creationId xmlns:a16="http://schemas.microsoft.com/office/drawing/2014/main" id="{1A030A9B-C557-4B3D-91F9-D1B09C8AA6F4}"/>
              </a:ext>
            </a:extLst>
          </p:cNvPr>
          <p:cNvSpPr/>
          <p:nvPr/>
        </p:nvSpPr>
        <p:spPr>
          <a:xfrm>
            <a:off x="5199186" y="2605122"/>
            <a:ext cx="640464" cy="106804"/>
          </a:xfrm>
          <a:prstGeom prst="rightArrow">
            <a:avLst>
              <a:gd name="adj1" fmla="val 36622"/>
              <a:gd name="adj2" fmla="val 8790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6" name="TextBox 35">
            <a:extLst>
              <a:ext uri="{FF2B5EF4-FFF2-40B4-BE49-F238E27FC236}">
                <a16:creationId xmlns:a16="http://schemas.microsoft.com/office/drawing/2014/main" id="{28E4385B-A1AF-4695-A4D9-8A69B56EC0DC}"/>
              </a:ext>
            </a:extLst>
          </p:cNvPr>
          <p:cNvSpPr txBox="1"/>
          <p:nvPr/>
        </p:nvSpPr>
        <p:spPr>
          <a:xfrm>
            <a:off x="458519" y="6589410"/>
            <a:ext cx="8748981" cy="230832"/>
          </a:xfrm>
          <a:prstGeom prst="rect">
            <a:avLst/>
          </a:prstGeom>
          <a:noFill/>
        </p:spPr>
        <p:txBody>
          <a:bodyPr wrap="square">
            <a:spAutoFit/>
          </a:bodyPr>
          <a:lstStyle/>
          <a:p>
            <a:r>
              <a:rPr lang="en-US" altLang="ko-KR" sz="900" b="0" i="0" dirty="0" err="1">
                <a:solidFill>
                  <a:schemeClr val="bg1"/>
                </a:solidFill>
                <a:effectLst/>
                <a:latin typeface="+mn-ea"/>
                <a:cs typeface="Arial" panose="020B0604020202020204" pitchFamily="34" charset="0"/>
              </a:rPr>
              <a:t>Benjamini</a:t>
            </a:r>
            <a:r>
              <a:rPr lang="en-US" altLang="ko-KR" sz="900" b="0" i="0" dirty="0">
                <a:solidFill>
                  <a:schemeClr val="bg1"/>
                </a:solidFill>
                <a:effectLst/>
                <a:latin typeface="+mn-ea"/>
                <a:cs typeface="Arial" panose="020B0604020202020204" pitchFamily="34" charset="0"/>
              </a:rPr>
              <a:t>, Y., &amp; Speed, T. P. (2012). Summarizing and correcting the GC content bias in high-throughput sequencing. </a:t>
            </a:r>
            <a:r>
              <a:rPr lang="en-US" altLang="ko-KR" sz="900" b="0" i="1" dirty="0">
                <a:solidFill>
                  <a:schemeClr val="bg1"/>
                </a:solidFill>
                <a:effectLst/>
                <a:latin typeface="+mn-ea"/>
                <a:cs typeface="Arial" panose="020B0604020202020204" pitchFamily="34" charset="0"/>
              </a:rPr>
              <a:t>Nucleic acids research</a:t>
            </a:r>
            <a:r>
              <a:rPr lang="en-US" altLang="ko-KR" sz="900" b="0" i="0" dirty="0">
                <a:solidFill>
                  <a:schemeClr val="bg1"/>
                </a:solidFill>
                <a:effectLst/>
                <a:latin typeface="+mn-ea"/>
                <a:cs typeface="Arial" panose="020B0604020202020204" pitchFamily="34" charset="0"/>
              </a:rPr>
              <a:t>, </a:t>
            </a:r>
            <a:r>
              <a:rPr lang="en-US" altLang="ko-KR" sz="900" b="0" i="1" dirty="0">
                <a:solidFill>
                  <a:schemeClr val="bg1"/>
                </a:solidFill>
                <a:effectLst/>
                <a:latin typeface="+mn-ea"/>
                <a:cs typeface="Arial" panose="020B0604020202020204" pitchFamily="34" charset="0"/>
              </a:rPr>
              <a:t>40</a:t>
            </a:r>
            <a:r>
              <a:rPr lang="en-US" altLang="ko-KR" sz="900" b="0" i="0" dirty="0">
                <a:solidFill>
                  <a:schemeClr val="bg1"/>
                </a:solidFill>
                <a:effectLst/>
                <a:latin typeface="+mn-ea"/>
                <a:cs typeface="Arial" panose="020B0604020202020204" pitchFamily="34" charset="0"/>
              </a:rPr>
              <a:t>(10), e72-e72.</a:t>
            </a:r>
            <a:endParaRPr lang="ko-KR" altLang="en-US" sz="900" dirty="0">
              <a:solidFill>
                <a:schemeClr val="bg1"/>
              </a:solidFill>
              <a:latin typeface="+mn-ea"/>
              <a:cs typeface="Arial" panose="020B0604020202020204" pitchFamily="34" charset="0"/>
            </a:endParaRPr>
          </a:p>
        </p:txBody>
      </p:sp>
    </p:spTree>
    <p:extLst>
      <p:ext uri="{BB962C8B-B14F-4D97-AF65-F5344CB8AC3E}">
        <p14:creationId xmlns:p14="http://schemas.microsoft.com/office/powerpoint/2010/main" val="1351177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cs typeface="Arial" panose="020B0604020202020204" pitchFamily="34" charset="0"/>
              </a:rPr>
              <a:t>To further improve</a:t>
            </a:r>
            <a:endParaRPr lang="ko-KR" altLang="en-US" sz="2000" b="1" dirty="0">
              <a:solidFill>
                <a:srgbClr val="022A40"/>
              </a:solidFill>
              <a:latin typeface="리디바탕" panose="020B0600000101010101" pitchFamily="34" charset="-127"/>
              <a:cs typeface="Arial" panose="020B0604020202020204" pitchFamily="34" charset="0"/>
            </a:endParaRPr>
          </a:p>
        </p:txBody>
      </p:sp>
      <p:sp>
        <p:nvSpPr>
          <p:cNvPr id="7" name="직사각형 6"/>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rPr>
              <a:t>Chapter 2. False gene and chromosome losses affected by assembly and sequence errors</a:t>
            </a:r>
            <a:endParaRPr lang="ko-KR" altLang="en-US" sz="1400" dirty="0">
              <a:solidFill>
                <a:schemeClr val="accent1">
                  <a:lumMod val="20000"/>
                  <a:lumOff val="80000"/>
                </a:schemeClr>
              </a:solidFill>
            </a:endParaRPr>
          </a:p>
        </p:txBody>
      </p:sp>
      <p:sp>
        <p:nvSpPr>
          <p:cNvPr id="12" name="내용 개체 틀 2"/>
          <p:cNvSpPr txBox="1">
            <a:spLocks/>
          </p:cNvSpPr>
          <p:nvPr/>
        </p:nvSpPr>
        <p:spPr>
          <a:xfrm>
            <a:off x="547914" y="1146519"/>
            <a:ext cx="11339285" cy="469783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t>Limitation of species set: </a:t>
            </a:r>
          </a:p>
          <a:p>
            <a:pPr>
              <a:buFontTx/>
              <a:buChar char="-"/>
            </a:pPr>
            <a:r>
              <a:rPr lang="en-US" altLang="ko-KR" sz="1600" dirty="0"/>
              <a:t>analyzed the species within the VGP 1</a:t>
            </a:r>
            <a:r>
              <a:rPr lang="en-US" altLang="ko-KR" sz="1600" baseline="30000" dirty="0"/>
              <a:t>st</a:t>
            </a:r>
            <a:r>
              <a:rPr lang="en-US" altLang="ko-KR" sz="1600" dirty="0"/>
              <a:t> release list (4 species with prior assemblies out of 14 species)</a:t>
            </a:r>
          </a:p>
          <a:p>
            <a:pPr>
              <a:buFontTx/>
              <a:buChar char="-"/>
            </a:pPr>
            <a:r>
              <a:rPr lang="en-US" altLang="ko-KR" sz="1600" dirty="0"/>
              <a:t>including other fish clades that were commonly used as reference (e.g. Tiger pufferfish)</a:t>
            </a:r>
          </a:p>
          <a:p>
            <a:pPr>
              <a:buFontTx/>
              <a:buChar char="-"/>
            </a:pPr>
            <a:endParaRPr lang="en-US" altLang="ko-KR" sz="1600" dirty="0"/>
          </a:p>
          <a:p>
            <a:pPr marL="0" indent="0">
              <a:buNone/>
            </a:pPr>
            <a:r>
              <a:rPr lang="en-US" altLang="ko-KR" sz="1600" b="1" dirty="0"/>
              <a:t>Basic assumption: Are VGP assemblies always better than prior assemblies?</a:t>
            </a:r>
          </a:p>
          <a:p>
            <a:pPr>
              <a:buFontTx/>
              <a:buChar char="-"/>
            </a:pPr>
            <a:r>
              <a:rPr lang="en-US" altLang="ko-KR" sz="1600" dirty="0"/>
              <a:t>The assumption should have been examined first. </a:t>
            </a:r>
          </a:p>
          <a:p>
            <a:pPr>
              <a:buFontTx/>
              <a:buChar char="-"/>
            </a:pPr>
            <a:r>
              <a:rPr lang="en-US" altLang="ko-KR" sz="1600" dirty="0"/>
              <a:t>e.g. </a:t>
            </a:r>
            <a:r>
              <a:rPr lang="en-US" altLang="ko-KR" sz="1600" dirty="0" err="1"/>
              <a:t>PacBio</a:t>
            </a:r>
            <a:r>
              <a:rPr lang="en-US" altLang="ko-KR" sz="1600" dirty="0"/>
              <a:t> assembly includes lots of frameshift errors, VGP-specific duplication issues…</a:t>
            </a:r>
          </a:p>
          <a:p>
            <a:pPr>
              <a:buFontTx/>
              <a:buChar char="-"/>
            </a:pPr>
            <a:r>
              <a:rPr lang="en-US" altLang="ko-KR" sz="1600" dirty="0"/>
              <a:t>Annotation projection can be performed from the outgroup species. </a:t>
            </a:r>
          </a:p>
          <a:p>
            <a:pPr>
              <a:buFontTx/>
              <a:buChar char="-"/>
            </a:pPr>
            <a:endParaRPr lang="en-US" altLang="ko-KR" sz="1600" dirty="0"/>
          </a:p>
          <a:p>
            <a:pPr marL="0" indent="0">
              <a:buNone/>
            </a:pPr>
            <a:r>
              <a:rPr lang="en-US" altLang="ko-KR" sz="1600" b="1" dirty="0"/>
              <a:t>Repeat content: How to define “repetitive sequences”?</a:t>
            </a:r>
          </a:p>
          <a:p>
            <a:pPr>
              <a:buFontTx/>
              <a:buChar char="-"/>
            </a:pPr>
            <a:r>
              <a:rPr lang="en-US" altLang="ko-KR" sz="1600" dirty="0"/>
              <a:t>Currently: using </a:t>
            </a:r>
            <a:r>
              <a:rPr lang="en-US" altLang="ko-KR" sz="1600" dirty="0" err="1"/>
              <a:t>windowmasker</a:t>
            </a:r>
            <a:r>
              <a:rPr lang="en-US" altLang="ko-KR" sz="1600" dirty="0"/>
              <a:t> masking information in the VGP sequences.</a:t>
            </a:r>
          </a:p>
          <a:p>
            <a:pPr>
              <a:buFontTx/>
              <a:buChar char="-"/>
            </a:pPr>
            <a:r>
              <a:rPr lang="en-US" altLang="ko-KR" sz="1600" dirty="0"/>
              <a:t>What about combining other repeat-masking tools with repeat databases (e.g. </a:t>
            </a:r>
            <a:r>
              <a:rPr lang="en-US" altLang="ko-KR" sz="1600" dirty="0" err="1"/>
              <a:t>repeatmasker</a:t>
            </a:r>
            <a:r>
              <a:rPr lang="en-US" altLang="ko-KR" sz="1600" dirty="0"/>
              <a:t>)?</a:t>
            </a:r>
          </a:p>
        </p:txBody>
      </p:sp>
      <p:grpSp>
        <p:nvGrpSpPr>
          <p:cNvPr id="13" name="그룹 12"/>
          <p:cNvGrpSpPr/>
          <p:nvPr/>
        </p:nvGrpSpPr>
        <p:grpSpPr>
          <a:xfrm>
            <a:off x="11167686" y="44973"/>
            <a:ext cx="1069804" cy="787586"/>
            <a:chOff x="11167686" y="44973"/>
            <a:chExt cx="1069804" cy="787586"/>
          </a:xfrm>
        </p:grpSpPr>
        <p:sp>
          <p:nvSpPr>
            <p:cNvPr id="14" name="모서리가 둥근 직사각형 13"/>
            <p:cNvSpPr/>
            <p:nvPr/>
          </p:nvSpPr>
          <p:spPr>
            <a:xfrm>
              <a:off x="11324035" y="44973"/>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5" name="TextBox 14"/>
            <p:cNvSpPr txBox="1"/>
            <p:nvPr/>
          </p:nvSpPr>
          <p:spPr>
            <a:xfrm>
              <a:off x="11167686" y="52070"/>
              <a:ext cx="1069804" cy="769441"/>
            </a:xfrm>
            <a:prstGeom prst="rect">
              <a:avLst/>
            </a:prstGeom>
            <a:noFill/>
          </p:spPr>
          <p:txBody>
            <a:bodyPr wrap="square" rtlCol="0">
              <a:spAutoFit/>
            </a:bodyPr>
            <a:lstStyle/>
            <a:p>
              <a:pPr algn="ctr"/>
              <a:r>
                <a:rPr lang="en-US" altLang="ko-KR" sz="4400" b="1" spc="-300" dirty="0">
                  <a:solidFill>
                    <a:srgbClr val="034A71"/>
                  </a:solidFill>
                  <a:latin typeface="Agency FB" panose="020B0503020202020204" pitchFamily="34" charset="0"/>
                </a:rPr>
                <a:t>VGP</a:t>
              </a:r>
              <a:endParaRPr lang="ko-KR" altLang="en-US" sz="4400" b="1" spc="-300" dirty="0">
                <a:solidFill>
                  <a:srgbClr val="034A71"/>
                </a:solidFill>
                <a:latin typeface="Agency FB" panose="020B0503020202020204" pitchFamily="34" charset="0"/>
              </a:endParaRPr>
            </a:p>
          </p:txBody>
        </p:sp>
      </p:grpSp>
      <p:sp>
        <p:nvSpPr>
          <p:cNvPr id="16" name="직사각형 15"/>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7" name="그림 16"/>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4" name="슬라이드 번호 개체 틀 3"/>
          <p:cNvSpPr>
            <a:spLocks noGrp="1"/>
          </p:cNvSpPr>
          <p:nvPr>
            <p:ph type="sldNum" sz="quarter" idx="12"/>
          </p:nvPr>
        </p:nvSpPr>
        <p:spPr/>
        <p:txBody>
          <a:bodyPr/>
          <a:lstStyle/>
          <a:p>
            <a:fld id="{5B1A2C70-E979-4B06-803D-95206E9E193C}" type="slidenum">
              <a:rPr lang="ko-KR" altLang="en-US" smtClean="0"/>
              <a:t>26</a:t>
            </a:fld>
            <a:endParaRPr lang="ko-KR" altLang="en-US" dirty="0"/>
          </a:p>
        </p:txBody>
      </p:sp>
      <p:sp>
        <p:nvSpPr>
          <p:cNvPr id="18" name="직사각형 17"/>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42529300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0"/>
            <a:ext cx="12192000" cy="6858000"/>
          </a:xfrm>
          <a:prstGeom prst="rect">
            <a:avLst/>
          </a:pr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2" cstate="print">
            <a:extLst>
              <a:ext uri="{BEBA8EAE-BF5A-486C-A8C5-ECC9F3942E4B}">
                <a14:imgProps xmlns:a14="http://schemas.microsoft.com/office/drawing/2010/main">
                  <a14:imgLayer r:embed="rId3">
                    <a14:imgEffect>
                      <a14:saturation sat="98000"/>
                    </a14:imgEffect>
                    <a14:imgEffect>
                      <a14:brightnessContrast bright="-41000" contrast="18000"/>
                    </a14:imgEffect>
                  </a14:imgLayer>
                </a14:imgProps>
              </a:ext>
              <a:ext uri="{28A0092B-C50C-407E-A947-70E740481C1C}">
                <a14:useLocalDpi xmlns:a14="http://schemas.microsoft.com/office/drawing/2010/main" val="0"/>
              </a:ext>
            </a:extLst>
          </a:blip>
          <a:stretch>
            <a:fillRect/>
          </a:stretch>
        </p:blipFill>
        <p:spPr>
          <a:xfrm flipV="1">
            <a:off x="4241321" y="-333035"/>
            <a:ext cx="8236430" cy="5154498"/>
          </a:xfrm>
          <a:prstGeom prst="rect">
            <a:avLst/>
          </a:prstGeom>
          <a:effectLst>
            <a:softEdge rad="508000"/>
          </a:effectLst>
        </p:spPr>
      </p:pic>
      <p:sp>
        <p:nvSpPr>
          <p:cNvPr id="11" name="직사각형 10"/>
          <p:cNvSpPr/>
          <p:nvPr/>
        </p:nvSpPr>
        <p:spPr>
          <a:xfrm>
            <a:off x="297542" y="3311783"/>
            <a:ext cx="12046858" cy="830997"/>
          </a:xfrm>
          <a:prstGeom prst="rect">
            <a:avLst/>
          </a:prstGeom>
        </p:spPr>
        <p:txBody>
          <a:bodyPr wrap="square">
            <a:spAutoFit/>
          </a:bodyPr>
          <a:lstStyle/>
          <a:p>
            <a:pPr algn="ctr"/>
            <a:r>
              <a:rPr lang="en-US" altLang="ko-KR" sz="2400" b="1" dirty="0">
                <a:solidFill>
                  <a:schemeClr val="bg1"/>
                </a:solidFill>
              </a:rPr>
              <a:t>Chapter 3. Genetic </a:t>
            </a:r>
            <a:r>
              <a:rPr lang="en-US" altLang="ko-KR" sz="2400" b="1" dirty="0" smtClean="0">
                <a:solidFill>
                  <a:schemeClr val="bg1"/>
                </a:solidFill>
              </a:rPr>
              <a:t>adaptations </a:t>
            </a:r>
            <a:r>
              <a:rPr lang="en-US" altLang="ko-KR" sz="2400" b="1" dirty="0">
                <a:solidFill>
                  <a:schemeClr val="bg1"/>
                </a:solidFill>
              </a:rPr>
              <a:t>in </a:t>
            </a:r>
            <a:r>
              <a:rPr lang="en-US" altLang="ko-KR" sz="2400" b="1" dirty="0">
                <a:solidFill>
                  <a:schemeClr val="bg1"/>
                </a:solidFill>
              </a:rPr>
              <a:t>m</a:t>
            </a:r>
            <a:r>
              <a:rPr lang="en-US" altLang="ko-KR" sz="2400" b="1" dirty="0" smtClean="0">
                <a:solidFill>
                  <a:schemeClr val="bg1"/>
                </a:solidFill>
              </a:rPr>
              <a:t>udskipper </a:t>
            </a:r>
            <a:r>
              <a:rPr lang="en-US" altLang="ko-KR" sz="2400" b="1" dirty="0">
                <a:solidFill>
                  <a:schemeClr val="bg1"/>
                </a:solidFill>
              </a:rPr>
              <a:t>and </a:t>
            </a:r>
            <a:r>
              <a:rPr lang="en-US" altLang="ko-KR" sz="2400" b="1" dirty="0">
                <a:solidFill>
                  <a:schemeClr val="bg1"/>
                </a:solidFill>
              </a:rPr>
              <a:t>t</a:t>
            </a:r>
            <a:r>
              <a:rPr lang="en-US" altLang="ko-KR" sz="2400" b="1" dirty="0" smtClean="0">
                <a:solidFill>
                  <a:schemeClr val="bg1"/>
                </a:solidFill>
              </a:rPr>
              <a:t>etrapod </a:t>
            </a:r>
            <a:r>
              <a:rPr lang="en-US" altLang="ko-KR" sz="2400" b="1" dirty="0">
                <a:solidFill>
                  <a:schemeClr val="bg1"/>
                </a:solidFill>
              </a:rPr>
              <a:t>g</a:t>
            </a:r>
            <a:r>
              <a:rPr lang="en-US" altLang="ko-KR" sz="2400" b="1" dirty="0" smtClean="0">
                <a:solidFill>
                  <a:schemeClr val="bg1"/>
                </a:solidFill>
              </a:rPr>
              <a:t>ive </a:t>
            </a:r>
            <a:r>
              <a:rPr lang="en-US" altLang="ko-KR" sz="2400" b="1" dirty="0">
                <a:solidFill>
                  <a:schemeClr val="bg1"/>
                </a:solidFill>
              </a:rPr>
              <a:t>i</a:t>
            </a:r>
            <a:r>
              <a:rPr lang="en-US" altLang="ko-KR" sz="2400" b="1" dirty="0" smtClean="0">
                <a:solidFill>
                  <a:schemeClr val="bg1"/>
                </a:solidFill>
              </a:rPr>
              <a:t>nsights </a:t>
            </a:r>
            <a:r>
              <a:rPr lang="en-US" altLang="ko-KR" sz="2400" b="1" dirty="0">
                <a:solidFill>
                  <a:schemeClr val="bg1"/>
                </a:solidFill>
              </a:rPr>
              <a:t>into</a:t>
            </a:r>
          </a:p>
          <a:p>
            <a:pPr algn="ctr"/>
            <a:r>
              <a:rPr lang="en-US" altLang="ko-KR" sz="2400" b="1" dirty="0">
                <a:solidFill>
                  <a:schemeClr val="bg1"/>
                </a:solidFill>
              </a:rPr>
              <a:t>t</a:t>
            </a:r>
            <a:r>
              <a:rPr lang="en-US" altLang="ko-KR" sz="2400" b="1" dirty="0" smtClean="0">
                <a:solidFill>
                  <a:schemeClr val="bg1"/>
                </a:solidFill>
              </a:rPr>
              <a:t>heir </a:t>
            </a:r>
            <a:r>
              <a:rPr lang="en-US" altLang="ko-KR" sz="2400" b="1" dirty="0">
                <a:solidFill>
                  <a:schemeClr val="bg1"/>
                </a:solidFill>
              </a:rPr>
              <a:t>c</a:t>
            </a:r>
            <a:r>
              <a:rPr lang="en-US" altLang="ko-KR" sz="2400" b="1" dirty="0" smtClean="0">
                <a:solidFill>
                  <a:schemeClr val="bg1"/>
                </a:solidFill>
              </a:rPr>
              <a:t>onvergent </a:t>
            </a:r>
            <a:r>
              <a:rPr lang="en-US" altLang="ko-KR" sz="2400" b="1" dirty="0">
                <a:solidFill>
                  <a:schemeClr val="bg1"/>
                </a:solidFill>
              </a:rPr>
              <a:t>w</a:t>
            </a:r>
            <a:r>
              <a:rPr lang="en-US" altLang="ko-KR" sz="2400" b="1" dirty="0" smtClean="0">
                <a:solidFill>
                  <a:schemeClr val="bg1"/>
                </a:solidFill>
              </a:rPr>
              <a:t>ater-to-land transition</a:t>
            </a:r>
            <a:endParaRPr lang="ko-KR" altLang="en-US" sz="2400" b="1" dirty="0">
              <a:solidFill>
                <a:schemeClr val="bg1"/>
              </a:solidFill>
            </a:endParaRPr>
          </a:p>
        </p:txBody>
      </p:sp>
      <p:sp>
        <p:nvSpPr>
          <p:cNvPr id="3" name="슬라이드 번호 개체 틀 2"/>
          <p:cNvSpPr>
            <a:spLocks noGrp="1"/>
          </p:cNvSpPr>
          <p:nvPr>
            <p:ph type="sldNum" sz="quarter" idx="12"/>
          </p:nvPr>
        </p:nvSpPr>
        <p:spPr/>
        <p:txBody>
          <a:bodyPr/>
          <a:lstStyle/>
          <a:p>
            <a:fld id="{5B1A2C70-E979-4B06-803D-95206E9E193C}" type="slidenum">
              <a:rPr lang="ko-KR" altLang="en-US" smtClean="0"/>
              <a:t>27</a:t>
            </a:fld>
            <a:endParaRPr lang="ko-KR" altLang="en-US" dirty="0"/>
          </a:p>
        </p:txBody>
      </p:sp>
      <p:sp>
        <p:nvSpPr>
          <p:cNvPr id="13" name="직사각형 12"/>
          <p:cNvSpPr/>
          <p:nvPr/>
        </p:nvSpPr>
        <p:spPr>
          <a:xfrm>
            <a:off x="6168571" y="5670497"/>
            <a:ext cx="6008914" cy="584775"/>
          </a:xfrm>
          <a:prstGeom prst="rect">
            <a:avLst/>
          </a:prstGeom>
        </p:spPr>
        <p:txBody>
          <a:bodyPr wrap="square">
            <a:spAutoFit/>
          </a:bodyPr>
          <a:lstStyle/>
          <a:p>
            <a:pPr algn="r"/>
            <a:r>
              <a:rPr lang="en-US" altLang="ko-KR" sz="1600" u="sng" dirty="0">
                <a:solidFill>
                  <a:schemeClr val="bg1"/>
                </a:solidFill>
              </a:rPr>
              <a:t>This chapter was published </a:t>
            </a:r>
            <a:r>
              <a:rPr lang="en-US" altLang="ko-KR" sz="1600" u="sng" dirty="0" smtClean="0">
                <a:solidFill>
                  <a:schemeClr val="bg1"/>
                </a:solidFill>
              </a:rPr>
              <a:t>in</a:t>
            </a:r>
            <a:r>
              <a:rPr lang="en-US" altLang="ko-KR" sz="1600" u="sng" dirty="0" smtClean="0">
                <a:solidFill>
                  <a:schemeClr val="bg1"/>
                </a:solidFill>
              </a:rPr>
              <a:t> </a:t>
            </a:r>
            <a:r>
              <a:rPr lang="en-US" altLang="ko-KR" sz="1600" i="1" u="sng" dirty="0">
                <a:solidFill>
                  <a:schemeClr val="bg1"/>
                </a:solidFill>
              </a:rPr>
              <a:t>Animals</a:t>
            </a:r>
            <a:r>
              <a:rPr lang="en-US" altLang="ko-KR" sz="1600" u="sng" dirty="0">
                <a:solidFill>
                  <a:schemeClr val="bg1"/>
                </a:solidFill>
              </a:rPr>
              <a:t> as a partial fulfillment of Juwan Kim’s Master program.</a:t>
            </a:r>
          </a:p>
        </p:txBody>
      </p:sp>
      <p:pic>
        <p:nvPicPr>
          <p:cNvPr id="14" name="그림 13"/>
          <p:cNvPicPr>
            <a:picLocks noChangeAspect="1"/>
          </p:cNvPicPr>
          <p:nvPr/>
        </p:nvPicPr>
        <p:blipFill>
          <a:blip r:embed="rId4">
            <a:lum bright="70000" contrast="-70000"/>
          </a:blip>
          <a:stretch>
            <a:fillRect/>
          </a:stretch>
        </p:blipFill>
        <p:spPr>
          <a:xfrm>
            <a:off x="55213" y="6488082"/>
            <a:ext cx="348093" cy="375147"/>
          </a:xfrm>
          <a:prstGeom prst="rect">
            <a:avLst/>
          </a:prstGeom>
        </p:spPr>
      </p:pic>
    </p:spTree>
    <p:extLst>
      <p:ext uri="{BB962C8B-B14F-4D97-AF65-F5344CB8AC3E}">
        <p14:creationId xmlns:p14="http://schemas.microsoft.com/office/powerpoint/2010/main" val="33968809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58750" y="916533"/>
            <a:ext cx="8147836" cy="5443581"/>
          </a:xfrm>
        </p:spPr>
        <p:txBody>
          <a:bodyPr>
            <a:noAutofit/>
          </a:bodyPr>
          <a:lstStyle/>
          <a:p>
            <a:pPr marL="0" indent="0">
              <a:buNone/>
            </a:pPr>
            <a:r>
              <a:rPr lang="en-US" altLang="ko-KR" sz="1600" b="1" dirty="0">
                <a:latin typeface="리디바탕" panose="020B0600000101010101" pitchFamily="34" charset="-127"/>
                <a:cs typeface="Arial" panose="020B0604020202020204" pitchFamily="34" charset="0"/>
              </a:rPr>
              <a:t>Water-to-land transition:</a:t>
            </a:r>
          </a:p>
          <a:p>
            <a:pPr>
              <a:buFontTx/>
              <a:buChar char="-"/>
            </a:pPr>
            <a:r>
              <a:rPr lang="en-US" altLang="ko-KR" sz="1600" b="1" dirty="0">
                <a:latin typeface="리디바탕" panose="020B0600000101010101" pitchFamily="34" charset="-127"/>
                <a:cs typeface="Arial" panose="020B0604020202020204" pitchFamily="34" charset="0"/>
              </a:rPr>
              <a:t>Definition: </a:t>
            </a:r>
            <a:r>
              <a:rPr lang="en-US" altLang="ko-KR" sz="1600" dirty="0">
                <a:latin typeface="리디바탕" panose="020B0600000101010101" pitchFamily="34" charset="-127"/>
                <a:cs typeface="Arial" panose="020B0604020202020204" pitchFamily="34" charset="0"/>
              </a:rPr>
              <a:t>Macro-evolution of aquatic organisms adapting to the terrestrial environment</a:t>
            </a:r>
          </a:p>
          <a:p>
            <a:pPr>
              <a:buFontTx/>
              <a:buChar char="-"/>
            </a:pPr>
            <a:r>
              <a:rPr lang="en-US" altLang="ko-KR" sz="1600" b="1" dirty="0">
                <a:latin typeface="리디바탕" panose="020B0600000101010101" pitchFamily="34" charset="-127"/>
                <a:cs typeface="Arial" panose="020B0604020202020204" pitchFamily="34" charset="0"/>
              </a:rPr>
              <a:t>Example: </a:t>
            </a:r>
            <a:r>
              <a:rPr lang="en-US" altLang="ko-KR" sz="1600" dirty="0">
                <a:latin typeface="리디바탕" panose="020B0600000101010101" pitchFamily="34" charset="-127"/>
                <a:cs typeface="Arial" panose="020B0604020202020204" pitchFamily="34" charset="0"/>
              </a:rPr>
              <a:t>Vertebrate land invasion in the Late Devonian Epoch, independently evolved in multiple lineages</a:t>
            </a:r>
            <a:endParaRPr lang="en-US" altLang="ko-KR" sz="1600" b="1" dirty="0">
              <a:latin typeface="리디바탕" panose="020B0600000101010101" pitchFamily="34" charset="-127"/>
              <a:cs typeface="Arial" panose="020B0604020202020204" pitchFamily="34" charset="0"/>
            </a:endParaRPr>
          </a:p>
          <a:p>
            <a:pPr marL="0" indent="0">
              <a:buNone/>
            </a:pPr>
            <a:r>
              <a:rPr lang="en-US" altLang="ko-KR" sz="1600" b="1" dirty="0">
                <a:latin typeface="리디바탕" panose="020B0600000101010101" pitchFamily="34" charset="-127"/>
                <a:cs typeface="Arial" panose="020B0604020202020204" pitchFamily="34" charset="0"/>
              </a:rPr>
              <a:t>Mudskipper: </a:t>
            </a:r>
            <a:r>
              <a:rPr lang="en-US" altLang="ko-KR" sz="1600" dirty="0">
                <a:latin typeface="리디바탕" panose="020B0600000101010101" pitchFamily="34" charset="-127"/>
                <a:cs typeface="Arial" panose="020B0604020202020204" pitchFamily="34" charset="0"/>
              </a:rPr>
              <a:t>A model system of the vertebrate land invasion?</a:t>
            </a:r>
            <a:endParaRPr lang="en-US" altLang="ko-KR" sz="1600" b="1" dirty="0">
              <a:latin typeface="리디바탕" panose="020B0600000101010101" pitchFamily="34" charset="-127"/>
              <a:cs typeface="Arial" panose="020B0604020202020204" pitchFamily="34" charset="0"/>
            </a:endParaRPr>
          </a:p>
          <a:p>
            <a:pPr>
              <a:buFontTx/>
              <a:buChar char="-"/>
            </a:pPr>
            <a:r>
              <a:rPr lang="en-US" altLang="ko-KR" sz="1600" b="1" dirty="0">
                <a:latin typeface="리디바탕" panose="020B0600000101010101" pitchFamily="34" charset="-127"/>
                <a:cs typeface="Arial" panose="020B0604020202020204" pitchFamily="34" charset="0"/>
              </a:rPr>
              <a:t>Land-adapting traits: </a:t>
            </a:r>
            <a:r>
              <a:rPr lang="en-US" altLang="ko-KR" sz="1600" dirty="0">
                <a:latin typeface="리디바탕" panose="020B0600000101010101" pitchFamily="34" charset="-127"/>
                <a:cs typeface="Arial" panose="020B0604020202020204" pitchFamily="34" charset="0"/>
              </a:rPr>
              <a:t>The best land-adapting </a:t>
            </a:r>
            <a:r>
              <a:rPr lang="en-US" altLang="ko-KR" sz="1600" dirty="0" err="1">
                <a:latin typeface="리디바탕" panose="020B0600000101010101" pitchFamily="34" charset="-127"/>
                <a:cs typeface="Arial" panose="020B0604020202020204" pitchFamily="34" charset="0"/>
              </a:rPr>
              <a:t>teleostean</a:t>
            </a:r>
            <a:r>
              <a:rPr lang="en-US" altLang="ko-KR" sz="1600" dirty="0">
                <a:latin typeface="리디바탕" panose="020B0600000101010101" pitchFamily="34" charset="-127"/>
                <a:cs typeface="Arial" panose="020B0604020202020204" pitchFamily="34" charset="0"/>
              </a:rPr>
              <a:t> clade with unique characteristics:</a:t>
            </a:r>
          </a:p>
          <a:p>
            <a:pPr lvl="1">
              <a:buFontTx/>
              <a:buChar char="-"/>
            </a:pPr>
            <a:r>
              <a:rPr lang="en-US" altLang="ko-KR" sz="1600" dirty="0">
                <a:latin typeface="리디바탕" panose="020B0600000101010101" pitchFamily="34" charset="-127"/>
                <a:cs typeface="Arial" panose="020B0604020202020204" pitchFamily="34" charset="0"/>
              </a:rPr>
              <a:t>Blinking eyes on the top of head</a:t>
            </a:r>
          </a:p>
          <a:p>
            <a:pPr lvl="1">
              <a:buFontTx/>
              <a:buChar char="-"/>
            </a:pPr>
            <a:r>
              <a:rPr lang="en-US" altLang="ko-KR" sz="1600" dirty="0">
                <a:latin typeface="리디바탕" panose="020B0600000101010101" pitchFamily="34" charset="-127"/>
                <a:cs typeface="Arial" panose="020B0604020202020204" pitchFamily="34" charset="0"/>
              </a:rPr>
              <a:t>Terrestrial locomotion with highly modified pectoral fins</a:t>
            </a:r>
          </a:p>
          <a:p>
            <a:pPr lvl="1">
              <a:buFontTx/>
              <a:buChar char="-"/>
            </a:pPr>
            <a:r>
              <a:rPr lang="en-US" altLang="ko-KR" sz="1600" dirty="0">
                <a:latin typeface="리디바탕" panose="020B0600000101010101" pitchFamily="34" charset="-127"/>
                <a:cs typeface="Arial" panose="020B0604020202020204" pitchFamily="34" charset="0"/>
              </a:rPr>
              <a:t>Bimodal respiration</a:t>
            </a:r>
          </a:p>
          <a:p>
            <a:pPr marL="0" indent="0">
              <a:buNone/>
            </a:pPr>
            <a:r>
              <a:rPr lang="en-US" altLang="ko-KR" sz="1600" b="1" dirty="0">
                <a:latin typeface="리디바탕" panose="020B0600000101010101" pitchFamily="34" charset="-127"/>
                <a:cs typeface="Arial" panose="020B0604020202020204" pitchFamily="34" charset="0"/>
              </a:rPr>
              <a:t>Comparative genomics approaches to investigate the genetic adaptation of land-adapting vertebrates: </a:t>
            </a:r>
          </a:p>
          <a:p>
            <a:pPr>
              <a:buFontTx/>
              <a:buChar char="-"/>
            </a:pPr>
            <a:r>
              <a:rPr lang="en-US" altLang="ko-KR" sz="1600" b="1" dirty="0">
                <a:latin typeface="리디바탕" panose="020B0600000101010101" pitchFamily="34" charset="-127"/>
                <a:cs typeface="Arial" panose="020B0604020202020204" pitchFamily="34" charset="0"/>
              </a:rPr>
              <a:t>Positive selection detection: </a:t>
            </a:r>
            <a:r>
              <a:rPr lang="en-US" altLang="ko-KR" sz="1600" dirty="0" err="1">
                <a:latin typeface="리디바탕" panose="020B0600000101010101" pitchFamily="34" charset="-127"/>
                <a:cs typeface="Arial" panose="020B0604020202020204" pitchFamily="34" charset="0"/>
              </a:rPr>
              <a:t>dN</a:t>
            </a:r>
            <a:r>
              <a:rPr lang="en-US" altLang="ko-KR" sz="1600" dirty="0">
                <a:latin typeface="리디바탕" panose="020B0600000101010101" pitchFamily="34" charset="-127"/>
                <a:cs typeface="Arial" panose="020B0604020202020204" pitchFamily="34" charset="0"/>
              </a:rPr>
              <a:t>/</a:t>
            </a:r>
            <a:r>
              <a:rPr lang="en-US" altLang="ko-KR" sz="1600" dirty="0" err="1">
                <a:latin typeface="리디바탕" panose="020B0600000101010101" pitchFamily="34" charset="-127"/>
                <a:cs typeface="Arial" panose="020B0604020202020204" pitchFamily="34" charset="0"/>
              </a:rPr>
              <a:t>dS</a:t>
            </a:r>
            <a:r>
              <a:rPr lang="en-US" altLang="ko-KR" sz="1600" dirty="0">
                <a:latin typeface="리디바탕" panose="020B0600000101010101" pitchFamily="34" charset="-127"/>
                <a:cs typeface="Arial" panose="020B0604020202020204" pitchFamily="34" charset="0"/>
              </a:rPr>
              <a:t> (nonsynonymous substitution rates vs.  synonymous substitution rates)</a:t>
            </a:r>
          </a:p>
          <a:p>
            <a:pPr>
              <a:buFontTx/>
              <a:buChar char="-"/>
            </a:pPr>
            <a:r>
              <a:rPr lang="en-US" altLang="ko-KR" sz="1600" b="1" dirty="0">
                <a:latin typeface="리디바탕" panose="020B0600000101010101" pitchFamily="34" charset="-127"/>
                <a:cs typeface="Arial" panose="020B0604020202020204" pitchFamily="34" charset="0"/>
              </a:rPr>
              <a:t>Amino acid substitution: </a:t>
            </a:r>
            <a:r>
              <a:rPr lang="en-US" altLang="ko-KR" sz="1600" dirty="0">
                <a:latin typeface="리디바탕" panose="020B0600000101010101" pitchFamily="34" charset="-127"/>
                <a:cs typeface="Arial" panose="020B0604020202020204" pitchFamily="34" charset="0"/>
              </a:rPr>
              <a:t>TAAS (Target-specific amino acid substitution)</a:t>
            </a:r>
          </a:p>
          <a:p>
            <a:pPr>
              <a:buFontTx/>
              <a:buChar char="-"/>
            </a:pPr>
            <a:r>
              <a:rPr lang="en-US" altLang="ko-KR" sz="1600" b="1" dirty="0">
                <a:latin typeface="리디바탕" panose="020B0600000101010101" pitchFamily="34" charset="-127"/>
                <a:cs typeface="Arial" panose="020B0604020202020204" pitchFamily="34" charset="0"/>
              </a:rPr>
              <a:t>Gene family analysis: </a:t>
            </a:r>
            <a:r>
              <a:rPr lang="en-US" altLang="ko-KR" sz="1600" dirty="0">
                <a:latin typeface="리디바탕" panose="020B0600000101010101" pitchFamily="34" charset="-127"/>
                <a:cs typeface="Arial" panose="020B0604020202020204" pitchFamily="34" charset="0"/>
              </a:rPr>
              <a:t>CAFE (Computational Analysis of gene Family Evolution)</a:t>
            </a:r>
          </a:p>
          <a:p>
            <a:pPr>
              <a:buFontTx/>
              <a:buChar char="-"/>
            </a:pPr>
            <a:endParaRPr lang="ko-KR" altLang="en-US" sz="1600" dirty="0">
              <a:latin typeface="리디바탕" panose="020B0600000101010101" pitchFamily="34" charset="-127"/>
              <a:cs typeface="Arial" panose="020B0604020202020204" pitchFamily="34" charset="0"/>
            </a:endParaRPr>
          </a:p>
        </p:txBody>
      </p:sp>
      <p:grpSp>
        <p:nvGrpSpPr>
          <p:cNvPr id="10" name="그룹 9"/>
          <p:cNvGrpSpPr/>
          <p:nvPr/>
        </p:nvGrpSpPr>
        <p:grpSpPr>
          <a:xfrm>
            <a:off x="8309699" y="1319528"/>
            <a:ext cx="3687274" cy="4601882"/>
            <a:chOff x="7211654" y="1690688"/>
            <a:chExt cx="4518350" cy="5639102"/>
          </a:xfrm>
        </p:grpSpPr>
        <p:grpSp>
          <p:nvGrpSpPr>
            <p:cNvPr id="8" name="그룹 7"/>
            <p:cNvGrpSpPr/>
            <p:nvPr/>
          </p:nvGrpSpPr>
          <p:grpSpPr>
            <a:xfrm>
              <a:off x="7211654" y="1690688"/>
              <a:ext cx="4518350" cy="3399207"/>
              <a:chOff x="7067550" y="2139124"/>
              <a:chExt cx="4518350" cy="3399207"/>
            </a:xfrm>
          </p:grpSpPr>
          <p:pic>
            <p:nvPicPr>
              <p:cNvPr id="5" name="그림 4"/>
              <p:cNvPicPr>
                <a:picLocks noChangeAspect="1"/>
              </p:cNvPicPr>
              <p:nvPr/>
            </p:nvPicPr>
            <p:blipFill>
              <a:blip r:embed="rId2"/>
              <a:stretch>
                <a:fillRect/>
              </a:stretch>
            </p:blipFill>
            <p:spPr>
              <a:xfrm>
                <a:off x="7067550" y="2139124"/>
                <a:ext cx="4452091" cy="3175825"/>
              </a:xfrm>
              <a:prstGeom prst="rect">
                <a:avLst/>
              </a:prstGeom>
            </p:spPr>
          </p:pic>
          <p:sp>
            <p:nvSpPr>
              <p:cNvPr id="7" name="직사각형 6"/>
              <p:cNvSpPr/>
              <p:nvPr/>
            </p:nvSpPr>
            <p:spPr>
              <a:xfrm>
                <a:off x="9082983" y="5274328"/>
                <a:ext cx="2502917" cy="264003"/>
              </a:xfrm>
              <a:prstGeom prst="rect">
                <a:avLst/>
              </a:prstGeom>
            </p:spPr>
            <p:txBody>
              <a:bodyPr wrap="none">
                <a:spAutoFit/>
              </a:bodyPr>
              <a:lstStyle/>
              <a:p>
                <a:r>
                  <a:rPr lang="en-US" altLang="ko-KR" sz="800" dirty="0"/>
                  <a:t>CC BY-SA 4.0, </a:t>
                </a:r>
                <a:r>
                  <a:rPr lang="en-US" altLang="ko-KR" sz="800" dirty="0" err="1"/>
                  <a:t>Bjørn</a:t>
                </a:r>
                <a:r>
                  <a:rPr lang="en-US" altLang="ko-KR" sz="800" dirty="0"/>
                  <a:t> Christian </a:t>
                </a:r>
                <a:r>
                  <a:rPr lang="en-US" altLang="ko-KR" sz="800" dirty="0" err="1"/>
                  <a:t>Tørrissen</a:t>
                </a:r>
                <a:endParaRPr lang="ko-KR" altLang="en-US" sz="800" dirty="0"/>
              </a:p>
            </p:txBody>
          </p:sp>
        </p:grpSp>
        <p:pic>
          <p:nvPicPr>
            <p:cNvPr id="9" name="그림 8"/>
            <p:cNvPicPr>
              <a:picLocks noChangeAspect="1"/>
            </p:cNvPicPr>
            <p:nvPr/>
          </p:nvPicPr>
          <p:blipFill>
            <a:blip r:embed="rId3"/>
            <a:stretch>
              <a:fillRect/>
            </a:stretch>
          </p:blipFill>
          <p:spPr>
            <a:xfrm>
              <a:off x="7211654" y="5051573"/>
              <a:ext cx="4452091" cy="2278217"/>
            </a:xfrm>
            <a:prstGeom prst="rect">
              <a:avLst/>
            </a:prstGeom>
          </p:spPr>
        </p:pic>
      </p:grpSp>
      <p:sp>
        <p:nvSpPr>
          <p:cNvPr id="11" name="직사각형 10"/>
          <p:cNvSpPr/>
          <p:nvPr/>
        </p:nvSpPr>
        <p:spPr>
          <a:xfrm>
            <a:off x="10592079" y="5910874"/>
            <a:ext cx="1599921" cy="215444"/>
          </a:xfrm>
          <a:prstGeom prst="rect">
            <a:avLst/>
          </a:prstGeom>
        </p:spPr>
        <p:txBody>
          <a:bodyPr wrap="square">
            <a:spAutoFit/>
          </a:bodyPr>
          <a:lstStyle/>
          <a:p>
            <a:r>
              <a:rPr lang="en-US" altLang="ko-KR" sz="800" dirty="0"/>
              <a:t>CC BY-SA 3.0, Dave Souza</a:t>
            </a:r>
            <a:endParaRPr lang="ko-KR" altLang="en-US" sz="800" dirty="0"/>
          </a:p>
        </p:txBody>
      </p:sp>
      <p:sp>
        <p:nvSpPr>
          <p:cNvPr id="12"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91922"/>
                </a:solidFill>
                <a:latin typeface="리디바탕" panose="020B0600000101010101" pitchFamily="34" charset="-127"/>
                <a:cs typeface="Arial" panose="020B0604020202020204" pitchFamily="34" charset="0"/>
              </a:rPr>
              <a:t>3.1. Introduction</a:t>
            </a:r>
            <a:endParaRPr lang="ko-KR" altLang="en-US" sz="2000" b="1" dirty="0">
              <a:solidFill>
                <a:srgbClr val="091922"/>
              </a:solidFill>
              <a:latin typeface="리디바탕" panose="020B0600000101010101" pitchFamily="34" charset="-127"/>
              <a:cs typeface="Arial" panose="020B0604020202020204" pitchFamily="34" charset="0"/>
            </a:endParaRPr>
          </a:p>
        </p:txBody>
      </p:sp>
      <p:sp>
        <p:nvSpPr>
          <p:cNvPr id="15" name="직사각형 14"/>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rPr>
              <a:t>Chapter 3. Genetic </a:t>
            </a:r>
            <a:r>
              <a:rPr lang="en-US" altLang="ko-KR" sz="1400" dirty="0" smtClean="0">
                <a:solidFill>
                  <a:schemeClr val="accent1">
                    <a:lumMod val="20000"/>
                    <a:lumOff val="80000"/>
                  </a:schemeClr>
                </a:solidFill>
              </a:rPr>
              <a:t>adaptations </a:t>
            </a:r>
            <a:r>
              <a:rPr lang="en-US" altLang="ko-KR" sz="1400" dirty="0">
                <a:solidFill>
                  <a:schemeClr val="accent1">
                    <a:lumMod val="20000"/>
                    <a:lumOff val="80000"/>
                  </a:schemeClr>
                </a:solidFill>
              </a:rPr>
              <a:t>in </a:t>
            </a:r>
            <a:r>
              <a:rPr lang="en-US" altLang="ko-KR" sz="1400" dirty="0" smtClean="0">
                <a:solidFill>
                  <a:schemeClr val="accent1">
                    <a:lumMod val="20000"/>
                    <a:lumOff val="80000"/>
                  </a:schemeClr>
                </a:solidFill>
              </a:rPr>
              <a:t>mudskipper </a:t>
            </a:r>
            <a:r>
              <a:rPr lang="en-US" altLang="ko-KR" sz="1400" dirty="0">
                <a:solidFill>
                  <a:schemeClr val="accent1">
                    <a:lumMod val="20000"/>
                    <a:lumOff val="80000"/>
                  </a:schemeClr>
                </a:solidFill>
              </a:rPr>
              <a:t>and </a:t>
            </a:r>
            <a:r>
              <a:rPr lang="en-US" altLang="ko-KR" sz="1400" dirty="0" smtClean="0">
                <a:solidFill>
                  <a:schemeClr val="accent1">
                    <a:lumMod val="20000"/>
                    <a:lumOff val="80000"/>
                  </a:schemeClr>
                </a:solidFill>
              </a:rPr>
              <a:t>tetrapod </a:t>
            </a:r>
            <a:r>
              <a:rPr lang="en-US" altLang="ko-KR" sz="1400" dirty="0">
                <a:solidFill>
                  <a:schemeClr val="accent1">
                    <a:lumMod val="20000"/>
                    <a:lumOff val="80000"/>
                  </a:schemeClr>
                </a:solidFill>
              </a:rPr>
              <a:t>g</a:t>
            </a:r>
            <a:r>
              <a:rPr lang="en-US" altLang="ko-KR" sz="1400" dirty="0" smtClean="0">
                <a:solidFill>
                  <a:schemeClr val="accent1">
                    <a:lumMod val="20000"/>
                    <a:lumOff val="80000"/>
                  </a:schemeClr>
                </a:solidFill>
              </a:rPr>
              <a:t>ive </a:t>
            </a:r>
            <a:r>
              <a:rPr lang="en-US" altLang="ko-KR" sz="1400" dirty="0">
                <a:solidFill>
                  <a:schemeClr val="accent1">
                    <a:lumMod val="20000"/>
                    <a:lumOff val="80000"/>
                  </a:schemeClr>
                </a:solidFill>
              </a:rPr>
              <a:t>i</a:t>
            </a:r>
            <a:r>
              <a:rPr lang="en-US" altLang="ko-KR" sz="1400" dirty="0" smtClean="0">
                <a:solidFill>
                  <a:schemeClr val="accent1">
                    <a:lumMod val="20000"/>
                    <a:lumOff val="80000"/>
                  </a:schemeClr>
                </a:solidFill>
              </a:rPr>
              <a:t>nsights </a:t>
            </a:r>
            <a:r>
              <a:rPr lang="en-US" altLang="ko-KR" sz="1400" dirty="0">
                <a:solidFill>
                  <a:schemeClr val="accent1">
                    <a:lumMod val="20000"/>
                    <a:lumOff val="80000"/>
                  </a:schemeClr>
                </a:solidFill>
              </a:rPr>
              <a:t>into </a:t>
            </a:r>
            <a:r>
              <a:rPr lang="en-US" altLang="ko-KR" sz="1400" dirty="0" smtClean="0">
                <a:solidFill>
                  <a:schemeClr val="accent1">
                    <a:lumMod val="20000"/>
                    <a:lumOff val="80000"/>
                  </a:schemeClr>
                </a:solidFill>
              </a:rPr>
              <a:t>their </a:t>
            </a:r>
            <a:r>
              <a:rPr lang="en-US" altLang="ko-KR" sz="1400" dirty="0">
                <a:solidFill>
                  <a:schemeClr val="accent1">
                    <a:lumMod val="20000"/>
                    <a:lumOff val="80000"/>
                  </a:schemeClr>
                </a:solidFill>
              </a:rPr>
              <a:t>c</a:t>
            </a:r>
            <a:r>
              <a:rPr lang="en-US" altLang="ko-KR" sz="1400" dirty="0" smtClean="0">
                <a:solidFill>
                  <a:schemeClr val="accent1">
                    <a:lumMod val="20000"/>
                    <a:lumOff val="80000"/>
                  </a:schemeClr>
                </a:solidFill>
              </a:rPr>
              <a:t>onvergent </a:t>
            </a:r>
            <a:r>
              <a:rPr lang="en-US" altLang="ko-KR" sz="1400" dirty="0" smtClean="0">
                <a:solidFill>
                  <a:schemeClr val="accent1">
                    <a:lumMod val="20000"/>
                    <a:lumOff val="80000"/>
                  </a:schemeClr>
                </a:solidFill>
              </a:rPr>
              <a:t>w</a:t>
            </a:r>
            <a:r>
              <a:rPr lang="en-US" altLang="ko-KR" sz="1400" dirty="0" smtClean="0">
                <a:solidFill>
                  <a:schemeClr val="accent1">
                    <a:lumMod val="20000"/>
                    <a:lumOff val="80000"/>
                  </a:schemeClr>
                </a:solidFill>
              </a:rPr>
              <a:t>ater-to-land </a:t>
            </a:r>
            <a:r>
              <a:rPr lang="en-US" altLang="ko-KR" sz="1400" dirty="0">
                <a:solidFill>
                  <a:schemeClr val="accent1">
                    <a:lumMod val="20000"/>
                    <a:lumOff val="80000"/>
                  </a:schemeClr>
                </a:solidFill>
              </a:rPr>
              <a:t>t</a:t>
            </a:r>
            <a:r>
              <a:rPr lang="en-US" altLang="ko-KR" sz="1400" dirty="0" smtClean="0">
                <a:solidFill>
                  <a:schemeClr val="accent1">
                    <a:lumMod val="20000"/>
                    <a:lumOff val="80000"/>
                  </a:schemeClr>
                </a:solidFill>
              </a:rPr>
              <a:t>ransition</a:t>
            </a:r>
            <a:endParaRPr lang="en-US" altLang="ko-KR" sz="1400" dirty="0">
              <a:solidFill>
                <a:schemeClr val="accent1">
                  <a:lumMod val="20000"/>
                  <a:lumOff val="80000"/>
                </a:schemeClr>
              </a:solidFill>
            </a:endParaRPr>
          </a:p>
        </p:txBody>
      </p:sp>
      <p:sp>
        <p:nvSpPr>
          <p:cNvPr id="20" name="직사각형 19"/>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1" name="그림 20"/>
          <p:cNvPicPr>
            <a:picLocks noChangeAspect="1"/>
          </p:cNvPicPr>
          <p:nvPr/>
        </p:nvPicPr>
        <p:blipFill>
          <a:blip r:embed="rId4">
            <a:lum bright="70000" contrast="-70000"/>
          </a:blip>
          <a:stretch>
            <a:fillRect/>
          </a:stretch>
        </p:blipFill>
        <p:spPr>
          <a:xfrm>
            <a:off x="55213" y="6488082"/>
            <a:ext cx="348093" cy="375147"/>
          </a:xfrm>
          <a:prstGeom prst="rect">
            <a:avLst/>
          </a:prstGeom>
        </p:spPr>
      </p:pic>
      <p:sp>
        <p:nvSpPr>
          <p:cNvPr id="4" name="슬라이드 번호 개체 틀 3"/>
          <p:cNvSpPr>
            <a:spLocks noGrp="1"/>
          </p:cNvSpPr>
          <p:nvPr>
            <p:ph type="sldNum" sz="quarter" idx="12"/>
          </p:nvPr>
        </p:nvSpPr>
        <p:spPr/>
        <p:txBody>
          <a:bodyPr/>
          <a:lstStyle/>
          <a:p>
            <a:fld id="{5B1A2C70-E979-4B06-803D-95206E9E193C}" type="slidenum">
              <a:rPr lang="ko-KR" altLang="en-US" smtClean="0"/>
              <a:t>28</a:t>
            </a:fld>
            <a:endParaRPr lang="ko-KR" altLang="en-US" dirty="0"/>
          </a:p>
        </p:txBody>
      </p:sp>
      <p:grpSp>
        <p:nvGrpSpPr>
          <p:cNvPr id="6" name="그룹 5"/>
          <p:cNvGrpSpPr/>
          <p:nvPr/>
        </p:nvGrpSpPr>
        <p:grpSpPr>
          <a:xfrm>
            <a:off x="11324035" y="44973"/>
            <a:ext cx="787586" cy="787586"/>
            <a:chOff x="11324035" y="44973"/>
            <a:chExt cx="787586" cy="787586"/>
          </a:xfrm>
        </p:grpSpPr>
        <p:sp>
          <p:nvSpPr>
            <p:cNvPr id="18" name="모서리가 둥근 직사각형 17"/>
            <p:cNvSpPr/>
            <p:nvPr/>
          </p:nvSpPr>
          <p:spPr>
            <a:xfrm>
              <a:off x="11324035" y="44973"/>
              <a:ext cx="787586" cy="787586"/>
            </a:xfrm>
            <a:prstGeom prst="roundRect">
              <a:avLst>
                <a:gd name="adj" fmla="val 12311"/>
              </a:avLst>
            </a:prstGeom>
            <a:noFill/>
            <a:ln w="38100">
              <a:solidFill>
                <a:srgbClr val="03090D"/>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자유형 32">
              <a:extLst>
                <a:ext uri="{FF2B5EF4-FFF2-40B4-BE49-F238E27FC236}">
                  <a16:creationId xmlns:a16="http://schemas.microsoft.com/office/drawing/2014/main" id="{4116CE66-4168-489F-8D29-FD0AE7D49304}"/>
                </a:ext>
              </a:extLst>
            </p:cNvPr>
            <p:cNvSpPr/>
            <p:nvPr/>
          </p:nvSpPr>
          <p:spPr>
            <a:xfrm>
              <a:off x="11353800" y="317640"/>
              <a:ext cx="708933" cy="263020"/>
            </a:xfrm>
            <a:custGeom>
              <a:avLst/>
              <a:gdLst>
                <a:gd name="connsiteX0" fmla="*/ 587584 w 5316746"/>
                <a:gd name="connsiteY0" fmla="*/ 924009 h 1972551"/>
                <a:gd name="connsiteX1" fmla="*/ 468521 w 5316746"/>
                <a:gd name="connsiteY1" fmla="*/ 785896 h 1972551"/>
                <a:gd name="connsiteX2" fmla="*/ 278021 w 5316746"/>
                <a:gd name="connsiteY2" fmla="*/ 862096 h 1972551"/>
                <a:gd name="connsiteX3" fmla="*/ 244684 w 5316746"/>
                <a:gd name="connsiteY3" fmla="*/ 990684 h 1972551"/>
                <a:gd name="connsiteX4" fmla="*/ 106571 w 5316746"/>
                <a:gd name="connsiteY4" fmla="*/ 1052596 h 1972551"/>
                <a:gd name="connsiteX5" fmla="*/ 30371 w 5316746"/>
                <a:gd name="connsiteY5" fmla="*/ 1162134 h 1972551"/>
                <a:gd name="connsiteX6" fmla="*/ 1796 w 5316746"/>
                <a:gd name="connsiteY6" fmla="*/ 1190709 h 1972551"/>
                <a:gd name="connsiteX7" fmla="*/ 11321 w 5316746"/>
                <a:gd name="connsiteY7" fmla="*/ 1300246 h 1972551"/>
                <a:gd name="connsiteX8" fmla="*/ 6559 w 5316746"/>
                <a:gd name="connsiteY8" fmla="*/ 1362159 h 1972551"/>
                <a:gd name="connsiteX9" fmla="*/ 116096 w 5316746"/>
                <a:gd name="connsiteY9" fmla="*/ 1471696 h 1972551"/>
                <a:gd name="connsiteX10" fmla="*/ 363746 w 5316746"/>
                <a:gd name="connsiteY10" fmla="*/ 1590759 h 1972551"/>
                <a:gd name="connsiteX11" fmla="*/ 659021 w 5316746"/>
                <a:gd name="connsiteY11" fmla="*/ 1662196 h 1972551"/>
                <a:gd name="connsiteX12" fmla="*/ 863809 w 5316746"/>
                <a:gd name="connsiteY12" fmla="*/ 1724109 h 1972551"/>
                <a:gd name="connsiteX13" fmla="*/ 992396 w 5316746"/>
                <a:gd name="connsiteY13" fmla="*/ 1771734 h 1972551"/>
                <a:gd name="connsiteX14" fmla="*/ 1063834 w 5316746"/>
                <a:gd name="connsiteY14" fmla="*/ 1862221 h 1972551"/>
                <a:gd name="connsiteX15" fmla="*/ 1097171 w 5316746"/>
                <a:gd name="connsiteY15" fmla="*/ 1933659 h 1972551"/>
                <a:gd name="connsiteX16" fmla="*/ 1287671 w 5316746"/>
                <a:gd name="connsiteY16" fmla="*/ 1957471 h 1972551"/>
                <a:gd name="connsiteX17" fmla="*/ 1459121 w 5316746"/>
                <a:gd name="connsiteY17" fmla="*/ 1971759 h 1972551"/>
                <a:gd name="connsiteX18" fmla="*/ 1521034 w 5316746"/>
                <a:gd name="connsiteY18" fmla="*/ 1933659 h 1972551"/>
                <a:gd name="connsiteX19" fmla="*/ 1578184 w 5316746"/>
                <a:gd name="connsiteY19" fmla="*/ 1871746 h 1972551"/>
                <a:gd name="connsiteX20" fmla="*/ 1587709 w 5316746"/>
                <a:gd name="connsiteY20" fmla="*/ 1824121 h 1972551"/>
                <a:gd name="connsiteX21" fmla="*/ 1721059 w 5316746"/>
                <a:gd name="connsiteY21" fmla="*/ 1909846 h 1972551"/>
                <a:gd name="connsiteX22" fmla="*/ 1863934 w 5316746"/>
                <a:gd name="connsiteY22" fmla="*/ 1909846 h 1972551"/>
                <a:gd name="connsiteX23" fmla="*/ 1959184 w 5316746"/>
                <a:gd name="connsiteY23" fmla="*/ 1871746 h 1972551"/>
                <a:gd name="connsiteX24" fmla="*/ 2063959 w 5316746"/>
                <a:gd name="connsiteY24" fmla="*/ 1852696 h 1972551"/>
                <a:gd name="connsiteX25" fmla="*/ 2140159 w 5316746"/>
                <a:gd name="connsiteY25" fmla="*/ 1771734 h 1972551"/>
                <a:gd name="connsiteX26" fmla="*/ 2173496 w 5316746"/>
                <a:gd name="connsiteY26" fmla="*/ 1700296 h 1972551"/>
                <a:gd name="connsiteX27" fmla="*/ 2383046 w 5316746"/>
                <a:gd name="connsiteY27" fmla="*/ 1714584 h 1972551"/>
                <a:gd name="connsiteX28" fmla="*/ 2616409 w 5316746"/>
                <a:gd name="connsiteY28" fmla="*/ 1681246 h 1972551"/>
                <a:gd name="connsiteX29" fmla="*/ 2687846 w 5316746"/>
                <a:gd name="connsiteY29" fmla="*/ 1662196 h 1972551"/>
                <a:gd name="connsiteX30" fmla="*/ 2721184 w 5316746"/>
                <a:gd name="connsiteY30" fmla="*/ 1757446 h 1972551"/>
                <a:gd name="connsiteX31" fmla="*/ 2816434 w 5316746"/>
                <a:gd name="connsiteY31" fmla="*/ 1781259 h 1972551"/>
                <a:gd name="connsiteX32" fmla="*/ 2849771 w 5316746"/>
                <a:gd name="connsiteY32" fmla="*/ 1805071 h 1972551"/>
                <a:gd name="connsiteX33" fmla="*/ 2945021 w 5316746"/>
                <a:gd name="connsiteY33" fmla="*/ 1809834 h 1972551"/>
                <a:gd name="connsiteX34" fmla="*/ 2978359 w 5316746"/>
                <a:gd name="connsiteY34" fmla="*/ 1852696 h 1972551"/>
                <a:gd name="connsiteX35" fmla="*/ 3025984 w 5316746"/>
                <a:gd name="connsiteY35" fmla="*/ 1833646 h 1972551"/>
                <a:gd name="connsiteX36" fmla="*/ 3149809 w 5316746"/>
                <a:gd name="connsiteY36" fmla="*/ 1843171 h 1972551"/>
                <a:gd name="connsiteX37" fmla="*/ 3259346 w 5316746"/>
                <a:gd name="connsiteY37" fmla="*/ 1814596 h 1972551"/>
                <a:gd name="connsiteX38" fmla="*/ 3392696 w 5316746"/>
                <a:gd name="connsiteY38" fmla="*/ 1843171 h 1972551"/>
                <a:gd name="connsiteX39" fmla="*/ 3459371 w 5316746"/>
                <a:gd name="connsiteY39" fmla="*/ 1790784 h 1972551"/>
                <a:gd name="connsiteX40" fmla="*/ 3597484 w 5316746"/>
                <a:gd name="connsiteY40" fmla="*/ 1790784 h 1972551"/>
                <a:gd name="connsiteX41" fmla="*/ 3678446 w 5316746"/>
                <a:gd name="connsiteY41" fmla="*/ 1790784 h 1972551"/>
                <a:gd name="connsiteX42" fmla="*/ 3735596 w 5316746"/>
                <a:gd name="connsiteY42" fmla="*/ 1781259 h 1972551"/>
                <a:gd name="connsiteX43" fmla="*/ 3668921 w 5316746"/>
                <a:gd name="connsiteY43" fmla="*/ 1700296 h 1972551"/>
                <a:gd name="connsiteX44" fmla="*/ 3602246 w 5316746"/>
                <a:gd name="connsiteY44" fmla="*/ 1652671 h 1972551"/>
                <a:gd name="connsiteX45" fmla="*/ 3792746 w 5316746"/>
                <a:gd name="connsiteY45" fmla="*/ 1628859 h 1972551"/>
                <a:gd name="connsiteX46" fmla="*/ 4159459 w 5316746"/>
                <a:gd name="connsiteY46" fmla="*/ 1652671 h 1972551"/>
                <a:gd name="connsiteX47" fmla="*/ 4407109 w 5316746"/>
                <a:gd name="connsiteY47" fmla="*/ 1633621 h 1972551"/>
                <a:gd name="connsiteX48" fmla="*/ 4530934 w 5316746"/>
                <a:gd name="connsiteY48" fmla="*/ 1705059 h 1972551"/>
                <a:gd name="connsiteX49" fmla="*/ 4530934 w 5316746"/>
                <a:gd name="connsiteY49" fmla="*/ 1671721 h 1972551"/>
                <a:gd name="connsiteX50" fmla="*/ 4649996 w 5316746"/>
                <a:gd name="connsiteY50" fmla="*/ 1690771 h 1972551"/>
                <a:gd name="connsiteX51" fmla="*/ 4721434 w 5316746"/>
                <a:gd name="connsiteY51" fmla="*/ 1681246 h 1972551"/>
                <a:gd name="connsiteX52" fmla="*/ 4783346 w 5316746"/>
                <a:gd name="connsiteY52" fmla="*/ 1633621 h 1972551"/>
                <a:gd name="connsiteX53" fmla="*/ 4821446 w 5316746"/>
                <a:gd name="connsiteY53" fmla="*/ 1590759 h 1972551"/>
                <a:gd name="connsiteX54" fmla="*/ 5030996 w 5316746"/>
                <a:gd name="connsiteY54" fmla="*/ 1538371 h 1972551"/>
                <a:gd name="connsiteX55" fmla="*/ 5054809 w 5316746"/>
                <a:gd name="connsiteY55" fmla="*/ 1500271 h 1972551"/>
                <a:gd name="connsiteX56" fmla="*/ 5016709 w 5316746"/>
                <a:gd name="connsiteY56" fmla="*/ 1466934 h 1972551"/>
                <a:gd name="connsiteX57" fmla="*/ 5211971 w 5316746"/>
                <a:gd name="connsiteY57" fmla="*/ 1409784 h 1972551"/>
                <a:gd name="connsiteX58" fmla="*/ 5254834 w 5316746"/>
                <a:gd name="connsiteY58" fmla="*/ 1314534 h 1972551"/>
                <a:gd name="connsiteX59" fmla="*/ 5135771 w 5316746"/>
                <a:gd name="connsiteY59" fmla="*/ 1271671 h 1972551"/>
                <a:gd name="connsiteX60" fmla="*/ 5273884 w 5316746"/>
                <a:gd name="connsiteY60" fmla="*/ 1233571 h 1972551"/>
                <a:gd name="connsiteX61" fmla="*/ 5297696 w 5316746"/>
                <a:gd name="connsiteY61" fmla="*/ 1143084 h 1972551"/>
                <a:gd name="connsiteX62" fmla="*/ 5292934 w 5316746"/>
                <a:gd name="connsiteY62" fmla="*/ 1071646 h 1972551"/>
                <a:gd name="connsiteX63" fmla="*/ 5316746 w 5316746"/>
                <a:gd name="connsiteY63" fmla="*/ 952584 h 1972551"/>
                <a:gd name="connsiteX64" fmla="*/ 5292934 w 5316746"/>
                <a:gd name="connsiteY64" fmla="*/ 895434 h 1972551"/>
                <a:gd name="connsiteX65" fmla="*/ 5273884 w 5316746"/>
                <a:gd name="connsiteY65" fmla="*/ 833521 h 1972551"/>
                <a:gd name="connsiteX66" fmla="*/ 5211971 w 5316746"/>
                <a:gd name="connsiteY66" fmla="*/ 828759 h 1972551"/>
                <a:gd name="connsiteX67" fmla="*/ 5111959 w 5316746"/>
                <a:gd name="connsiteY67" fmla="*/ 857334 h 1972551"/>
                <a:gd name="connsiteX68" fmla="*/ 5154821 w 5316746"/>
                <a:gd name="connsiteY68" fmla="*/ 771609 h 1972551"/>
                <a:gd name="connsiteX69" fmla="*/ 5169109 w 5316746"/>
                <a:gd name="connsiteY69" fmla="*/ 714459 h 1972551"/>
                <a:gd name="connsiteX70" fmla="*/ 5102434 w 5316746"/>
                <a:gd name="connsiteY70" fmla="*/ 704934 h 1972551"/>
                <a:gd name="connsiteX71" fmla="*/ 4969084 w 5316746"/>
                <a:gd name="connsiteY71" fmla="*/ 662071 h 1972551"/>
                <a:gd name="connsiteX72" fmla="*/ 4859546 w 5316746"/>
                <a:gd name="connsiteY72" fmla="*/ 728746 h 1972551"/>
                <a:gd name="connsiteX73" fmla="*/ 4764296 w 5316746"/>
                <a:gd name="connsiteY73" fmla="*/ 709696 h 1972551"/>
                <a:gd name="connsiteX74" fmla="*/ 4683334 w 5316746"/>
                <a:gd name="connsiteY74" fmla="*/ 766846 h 1972551"/>
                <a:gd name="connsiteX75" fmla="*/ 4597609 w 5316746"/>
                <a:gd name="connsiteY75" fmla="*/ 838284 h 1972551"/>
                <a:gd name="connsiteX76" fmla="*/ 4521409 w 5316746"/>
                <a:gd name="connsiteY76" fmla="*/ 962109 h 1972551"/>
                <a:gd name="connsiteX77" fmla="*/ 4445209 w 5316746"/>
                <a:gd name="connsiteY77" fmla="*/ 1090696 h 1972551"/>
                <a:gd name="connsiteX78" fmla="*/ 4345196 w 5316746"/>
                <a:gd name="connsiteY78" fmla="*/ 1176421 h 1972551"/>
                <a:gd name="connsiteX79" fmla="*/ 4197559 w 5316746"/>
                <a:gd name="connsiteY79" fmla="*/ 1209759 h 1972551"/>
                <a:gd name="connsiteX80" fmla="*/ 4102309 w 5316746"/>
                <a:gd name="connsiteY80" fmla="*/ 1190709 h 1972551"/>
                <a:gd name="connsiteX81" fmla="*/ 4183271 w 5316746"/>
                <a:gd name="connsiteY81" fmla="*/ 1104984 h 1972551"/>
                <a:gd name="connsiteX82" fmla="*/ 4154696 w 5316746"/>
                <a:gd name="connsiteY82" fmla="*/ 1066884 h 1972551"/>
                <a:gd name="connsiteX83" fmla="*/ 4088021 w 5316746"/>
                <a:gd name="connsiteY83" fmla="*/ 1047834 h 1972551"/>
                <a:gd name="connsiteX84" fmla="*/ 4054684 w 5316746"/>
                <a:gd name="connsiteY84" fmla="*/ 995446 h 1972551"/>
                <a:gd name="connsiteX85" fmla="*/ 4145171 w 5316746"/>
                <a:gd name="connsiteY85" fmla="*/ 966871 h 1972551"/>
                <a:gd name="connsiteX86" fmla="*/ 4154696 w 5316746"/>
                <a:gd name="connsiteY86" fmla="*/ 943059 h 1972551"/>
                <a:gd name="connsiteX87" fmla="*/ 4088021 w 5316746"/>
                <a:gd name="connsiteY87" fmla="*/ 890671 h 1972551"/>
                <a:gd name="connsiteX88" fmla="*/ 3978484 w 5316746"/>
                <a:gd name="connsiteY88" fmla="*/ 785896 h 1972551"/>
                <a:gd name="connsiteX89" fmla="*/ 3811796 w 5316746"/>
                <a:gd name="connsiteY89" fmla="*/ 719221 h 1972551"/>
                <a:gd name="connsiteX90" fmla="*/ 3640346 w 5316746"/>
                <a:gd name="connsiteY90" fmla="*/ 623971 h 1972551"/>
                <a:gd name="connsiteX91" fmla="*/ 3468896 w 5316746"/>
                <a:gd name="connsiteY91" fmla="*/ 562059 h 1972551"/>
                <a:gd name="connsiteX92" fmla="*/ 3283159 w 5316746"/>
                <a:gd name="connsiteY92" fmla="*/ 585871 h 1972551"/>
                <a:gd name="connsiteX93" fmla="*/ 2992646 w 5316746"/>
                <a:gd name="connsiteY93" fmla="*/ 619209 h 1972551"/>
                <a:gd name="connsiteX94" fmla="*/ 2868821 w 5316746"/>
                <a:gd name="connsiteY94" fmla="*/ 609684 h 1972551"/>
                <a:gd name="connsiteX95" fmla="*/ 2768809 w 5316746"/>
                <a:gd name="connsiteY95" fmla="*/ 695409 h 1972551"/>
                <a:gd name="connsiteX96" fmla="*/ 2673559 w 5316746"/>
                <a:gd name="connsiteY96" fmla="*/ 762084 h 1972551"/>
                <a:gd name="connsiteX97" fmla="*/ 2625934 w 5316746"/>
                <a:gd name="connsiteY97" fmla="*/ 857334 h 1972551"/>
                <a:gd name="connsiteX98" fmla="*/ 2564021 w 5316746"/>
                <a:gd name="connsiteY98" fmla="*/ 838284 h 1972551"/>
                <a:gd name="connsiteX99" fmla="*/ 2506871 w 5316746"/>
                <a:gd name="connsiteY99" fmla="*/ 804946 h 1972551"/>
                <a:gd name="connsiteX100" fmla="*/ 2611646 w 5316746"/>
                <a:gd name="connsiteY100" fmla="*/ 566821 h 1972551"/>
                <a:gd name="connsiteX101" fmla="*/ 2559259 w 5316746"/>
                <a:gd name="connsiteY101" fmla="*/ 581109 h 1972551"/>
                <a:gd name="connsiteX102" fmla="*/ 2516396 w 5316746"/>
                <a:gd name="connsiteY102" fmla="*/ 528721 h 1972551"/>
                <a:gd name="connsiteX103" fmla="*/ 2449721 w 5316746"/>
                <a:gd name="connsiteY103" fmla="*/ 514434 h 1972551"/>
                <a:gd name="connsiteX104" fmla="*/ 2468771 w 5316746"/>
                <a:gd name="connsiteY104" fmla="*/ 404896 h 1972551"/>
                <a:gd name="connsiteX105" fmla="*/ 2421146 w 5316746"/>
                <a:gd name="connsiteY105" fmla="*/ 395371 h 1972551"/>
                <a:gd name="connsiteX106" fmla="*/ 2340184 w 5316746"/>
                <a:gd name="connsiteY106" fmla="*/ 390609 h 1972551"/>
                <a:gd name="connsiteX107" fmla="*/ 2283034 w 5316746"/>
                <a:gd name="connsiteY107" fmla="*/ 423946 h 1972551"/>
                <a:gd name="connsiteX108" fmla="*/ 2278271 w 5316746"/>
                <a:gd name="connsiteY108" fmla="*/ 319171 h 1972551"/>
                <a:gd name="connsiteX109" fmla="*/ 2187784 w 5316746"/>
                <a:gd name="connsiteY109" fmla="*/ 371559 h 1972551"/>
                <a:gd name="connsiteX110" fmla="*/ 2140159 w 5316746"/>
                <a:gd name="connsiteY110" fmla="*/ 271546 h 1972551"/>
                <a:gd name="connsiteX111" fmla="*/ 2130634 w 5316746"/>
                <a:gd name="connsiteY111" fmla="*/ 223921 h 1972551"/>
                <a:gd name="connsiteX112" fmla="*/ 2102059 w 5316746"/>
                <a:gd name="connsiteY112" fmla="*/ 242971 h 1972551"/>
                <a:gd name="connsiteX113" fmla="*/ 2040146 w 5316746"/>
                <a:gd name="connsiteY113" fmla="*/ 171534 h 1972551"/>
                <a:gd name="connsiteX114" fmla="*/ 1997284 w 5316746"/>
                <a:gd name="connsiteY114" fmla="*/ 114384 h 1972551"/>
                <a:gd name="connsiteX115" fmla="*/ 1916321 w 5316746"/>
                <a:gd name="connsiteY115" fmla="*/ 157246 h 1972551"/>
                <a:gd name="connsiteX116" fmla="*/ 1882984 w 5316746"/>
                <a:gd name="connsiteY116" fmla="*/ 90571 h 1972551"/>
                <a:gd name="connsiteX117" fmla="*/ 1802021 w 5316746"/>
                <a:gd name="connsiteY117" fmla="*/ 133434 h 1972551"/>
                <a:gd name="connsiteX118" fmla="*/ 1749634 w 5316746"/>
                <a:gd name="connsiteY118" fmla="*/ 52471 h 1972551"/>
                <a:gd name="connsiteX119" fmla="*/ 1711534 w 5316746"/>
                <a:gd name="connsiteY119" fmla="*/ 38184 h 1972551"/>
                <a:gd name="connsiteX120" fmla="*/ 1649621 w 5316746"/>
                <a:gd name="connsiteY120" fmla="*/ 114384 h 1972551"/>
                <a:gd name="connsiteX121" fmla="*/ 1559134 w 5316746"/>
                <a:gd name="connsiteY121" fmla="*/ 123909 h 1972551"/>
                <a:gd name="connsiteX122" fmla="*/ 1492459 w 5316746"/>
                <a:gd name="connsiteY122" fmla="*/ 66759 h 1972551"/>
                <a:gd name="connsiteX123" fmla="*/ 1525796 w 5316746"/>
                <a:gd name="connsiteY123" fmla="*/ 84 h 1972551"/>
                <a:gd name="connsiteX124" fmla="*/ 1449596 w 5316746"/>
                <a:gd name="connsiteY124" fmla="*/ 81046 h 1972551"/>
                <a:gd name="connsiteX125" fmla="*/ 1397209 w 5316746"/>
                <a:gd name="connsiteY125" fmla="*/ 176296 h 1972551"/>
                <a:gd name="connsiteX126" fmla="*/ 1282909 w 5316746"/>
                <a:gd name="connsiteY126" fmla="*/ 238209 h 1972551"/>
                <a:gd name="connsiteX127" fmla="*/ 1192421 w 5316746"/>
                <a:gd name="connsiteY127" fmla="*/ 214396 h 1972551"/>
                <a:gd name="connsiteX128" fmla="*/ 1135271 w 5316746"/>
                <a:gd name="connsiteY128" fmla="*/ 166771 h 1972551"/>
                <a:gd name="connsiteX129" fmla="*/ 1063834 w 5316746"/>
                <a:gd name="connsiteY129" fmla="*/ 95334 h 1972551"/>
                <a:gd name="connsiteX130" fmla="*/ 1106696 w 5316746"/>
                <a:gd name="connsiteY130" fmla="*/ 252496 h 1972551"/>
                <a:gd name="connsiteX131" fmla="*/ 1082884 w 5316746"/>
                <a:gd name="connsiteY131" fmla="*/ 352509 h 1972551"/>
                <a:gd name="connsiteX132" fmla="*/ 1001921 w 5316746"/>
                <a:gd name="connsiteY132" fmla="*/ 295359 h 1972551"/>
                <a:gd name="connsiteX133" fmla="*/ 940009 w 5316746"/>
                <a:gd name="connsiteY133" fmla="*/ 162009 h 1972551"/>
                <a:gd name="connsiteX134" fmla="*/ 925721 w 5316746"/>
                <a:gd name="connsiteY134" fmla="*/ 133434 h 1972551"/>
                <a:gd name="connsiteX135" fmla="*/ 1011446 w 5316746"/>
                <a:gd name="connsiteY135" fmla="*/ 414421 h 1972551"/>
                <a:gd name="connsiteX136" fmla="*/ 1063834 w 5316746"/>
                <a:gd name="connsiteY136" fmla="*/ 604921 h 1972551"/>
                <a:gd name="connsiteX137" fmla="*/ 1092409 w 5316746"/>
                <a:gd name="connsiteY137" fmla="*/ 709696 h 1972551"/>
                <a:gd name="connsiteX138" fmla="*/ 1206709 w 5316746"/>
                <a:gd name="connsiteY138" fmla="*/ 781134 h 1972551"/>
                <a:gd name="connsiteX139" fmla="*/ 1373396 w 5316746"/>
                <a:gd name="connsiteY139" fmla="*/ 881146 h 1972551"/>
                <a:gd name="connsiteX140" fmla="*/ 1454359 w 5316746"/>
                <a:gd name="connsiteY140" fmla="*/ 952584 h 1972551"/>
                <a:gd name="connsiteX141" fmla="*/ 1268621 w 5316746"/>
                <a:gd name="connsiteY141" fmla="*/ 947821 h 1972551"/>
                <a:gd name="connsiteX142" fmla="*/ 1082884 w 5316746"/>
                <a:gd name="connsiteY142" fmla="*/ 938296 h 1972551"/>
                <a:gd name="connsiteX143" fmla="*/ 763796 w 5316746"/>
                <a:gd name="connsiteY143" fmla="*/ 919246 h 1972551"/>
                <a:gd name="connsiteX144" fmla="*/ 587584 w 5316746"/>
                <a:gd name="connsiteY144" fmla="*/ 924009 h 197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5316746" h="1972551">
                  <a:moveTo>
                    <a:pt x="587584" y="924009"/>
                  </a:moveTo>
                  <a:cubicBezTo>
                    <a:pt x="553849" y="860112"/>
                    <a:pt x="520115" y="796215"/>
                    <a:pt x="468521" y="785896"/>
                  </a:cubicBezTo>
                  <a:cubicBezTo>
                    <a:pt x="416927" y="775577"/>
                    <a:pt x="315327" y="827965"/>
                    <a:pt x="278021" y="862096"/>
                  </a:cubicBezTo>
                  <a:cubicBezTo>
                    <a:pt x="240715" y="896227"/>
                    <a:pt x="273259" y="958934"/>
                    <a:pt x="244684" y="990684"/>
                  </a:cubicBezTo>
                  <a:cubicBezTo>
                    <a:pt x="216109" y="1022434"/>
                    <a:pt x="142290" y="1024021"/>
                    <a:pt x="106571" y="1052596"/>
                  </a:cubicBezTo>
                  <a:cubicBezTo>
                    <a:pt x="70852" y="1081171"/>
                    <a:pt x="47834" y="1139115"/>
                    <a:pt x="30371" y="1162134"/>
                  </a:cubicBezTo>
                  <a:cubicBezTo>
                    <a:pt x="12908" y="1185153"/>
                    <a:pt x="4971" y="1167690"/>
                    <a:pt x="1796" y="1190709"/>
                  </a:cubicBezTo>
                  <a:cubicBezTo>
                    <a:pt x="-1379" y="1213728"/>
                    <a:pt x="10527" y="1271671"/>
                    <a:pt x="11321" y="1300246"/>
                  </a:cubicBezTo>
                  <a:cubicBezTo>
                    <a:pt x="12115" y="1328821"/>
                    <a:pt x="-10903" y="1333584"/>
                    <a:pt x="6559" y="1362159"/>
                  </a:cubicBezTo>
                  <a:cubicBezTo>
                    <a:pt x="24021" y="1390734"/>
                    <a:pt x="56565" y="1433596"/>
                    <a:pt x="116096" y="1471696"/>
                  </a:cubicBezTo>
                  <a:cubicBezTo>
                    <a:pt x="175627" y="1509796"/>
                    <a:pt x="273259" y="1559009"/>
                    <a:pt x="363746" y="1590759"/>
                  </a:cubicBezTo>
                  <a:cubicBezTo>
                    <a:pt x="454233" y="1622509"/>
                    <a:pt x="575677" y="1639971"/>
                    <a:pt x="659021" y="1662196"/>
                  </a:cubicBezTo>
                  <a:cubicBezTo>
                    <a:pt x="742365" y="1684421"/>
                    <a:pt x="808247" y="1705853"/>
                    <a:pt x="863809" y="1724109"/>
                  </a:cubicBezTo>
                  <a:cubicBezTo>
                    <a:pt x="919371" y="1742365"/>
                    <a:pt x="959059" y="1748715"/>
                    <a:pt x="992396" y="1771734"/>
                  </a:cubicBezTo>
                  <a:cubicBezTo>
                    <a:pt x="1025733" y="1794753"/>
                    <a:pt x="1046371" y="1835233"/>
                    <a:pt x="1063834" y="1862221"/>
                  </a:cubicBezTo>
                  <a:cubicBezTo>
                    <a:pt x="1081297" y="1889209"/>
                    <a:pt x="1059865" y="1917784"/>
                    <a:pt x="1097171" y="1933659"/>
                  </a:cubicBezTo>
                  <a:cubicBezTo>
                    <a:pt x="1134477" y="1949534"/>
                    <a:pt x="1227346" y="1951121"/>
                    <a:pt x="1287671" y="1957471"/>
                  </a:cubicBezTo>
                  <a:cubicBezTo>
                    <a:pt x="1347996" y="1963821"/>
                    <a:pt x="1420227" y="1975728"/>
                    <a:pt x="1459121" y="1971759"/>
                  </a:cubicBezTo>
                  <a:cubicBezTo>
                    <a:pt x="1498015" y="1967790"/>
                    <a:pt x="1501190" y="1950328"/>
                    <a:pt x="1521034" y="1933659"/>
                  </a:cubicBezTo>
                  <a:cubicBezTo>
                    <a:pt x="1540878" y="1916990"/>
                    <a:pt x="1567072" y="1890002"/>
                    <a:pt x="1578184" y="1871746"/>
                  </a:cubicBezTo>
                  <a:cubicBezTo>
                    <a:pt x="1589297" y="1853490"/>
                    <a:pt x="1563897" y="1817771"/>
                    <a:pt x="1587709" y="1824121"/>
                  </a:cubicBezTo>
                  <a:cubicBezTo>
                    <a:pt x="1611521" y="1830471"/>
                    <a:pt x="1675022" y="1895559"/>
                    <a:pt x="1721059" y="1909846"/>
                  </a:cubicBezTo>
                  <a:cubicBezTo>
                    <a:pt x="1767096" y="1924133"/>
                    <a:pt x="1824247" y="1916196"/>
                    <a:pt x="1863934" y="1909846"/>
                  </a:cubicBezTo>
                  <a:cubicBezTo>
                    <a:pt x="1903621" y="1903496"/>
                    <a:pt x="1925847" y="1881271"/>
                    <a:pt x="1959184" y="1871746"/>
                  </a:cubicBezTo>
                  <a:cubicBezTo>
                    <a:pt x="1992522" y="1862221"/>
                    <a:pt x="2033797" y="1869365"/>
                    <a:pt x="2063959" y="1852696"/>
                  </a:cubicBezTo>
                  <a:cubicBezTo>
                    <a:pt x="2094122" y="1836027"/>
                    <a:pt x="2121903" y="1797134"/>
                    <a:pt x="2140159" y="1771734"/>
                  </a:cubicBezTo>
                  <a:cubicBezTo>
                    <a:pt x="2158415" y="1746334"/>
                    <a:pt x="2133015" y="1709821"/>
                    <a:pt x="2173496" y="1700296"/>
                  </a:cubicBezTo>
                  <a:cubicBezTo>
                    <a:pt x="2213977" y="1690771"/>
                    <a:pt x="2309227" y="1717759"/>
                    <a:pt x="2383046" y="1714584"/>
                  </a:cubicBezTo>
                  <a:cubicBezTo>
                    <a:pt x="2456865" y="1711409"/>
                    <a:pt x="2565609" y="1689977"/>
                    <a:pt x="2616409" y="1681246"/>
                  </a:cubicBezTo>
                  <a:cubicBezTo>
                    <a:pt x="2667209" y="1672515"/>
                    <a:pt x="2670384" y="1649496"/>
                    <a:pt x="2687846" y="1662196"/>
                  </a:cubicBezTo>
                  <a:cubicBezTo>
                    <a:pt x="2705309" y="1674896"/>
                    <a:pt x="2699753" y="1737602"/>
                    <a:pt x="2721184" y="1757446"/>
                  </a:cubicBezTo>
                  <a:cubicBezTo>
                    <a:pt x="2742615" y="1777290"/>
                    <a:pt x="2795003" y="1773322"/>
                    <a:pt x="2816434" y="1781259"/>
                  </a:cubicBezTo>
                  <a:cubicBezTo>
                    <a:pt x="2837865" y="1789196"/>
                    <a:pt x="2828340" y="1800309"/>
                    <a:pt x="2849771" y="1805071"/>
                  </a:cubicBezTo>
                  <a:cubicBezTo>
                    <a:pt x="2871202" y="1809833"/>
                    <a:pt x="2923590" y="1801897"/>
                    <a:pt x="2945021" y="1809834"/>
                  </a:cubicBezTo>
                  <a:cubicBezTo>
                    <a:pt x="2966452" y="1817771"/>
                    <a:pt x="2964865" y="1848727"/>
                    <a:pt x="2978359" y="1852696"/>
                  </a:cubicBezTo>
                  <a:cubicBezTo>
                    <a:pt x="2991853" y="1856665"/>
                    <a:pt x="2997409" y="1835234"/>
                    <a:pt x="3025984" y="1833646"/>
                  </a:cubicBezTo>
                  <a:cubicBezTo>
                    <a:pt x="3054559" y="1832059"/>
                    <a:pt x="3110915" y="1846346"/>
                    <a:pt x="3149809" y="1843171"/>
                  </a:cubicBezTo>
                  <a:cubicBezTo>
                    <a:pt x="3188703" y="1839996"/>
                    <a:pt x="3218865" y="1814596"/>
                    <a:pt x="3259346" y="1814596"/>
                  </a:cubicBezTo>
                  <a:cubicBezTo>
                    <a:pt x="3299827" y="1814596"/>
                    <a:pt x="3359359" y="1847140"/>
                    <a:pt x="3392696" y="1843171"/>
                  </a:cubicBezTo>
                  <a:cubicBezTo>
                    <a:pt x="3426033" y="1839202"/>
                    <a:pt x="3425240" y="1799515"/>
                    <a:pt x="3459371" y="1790784"/>
                  </a:cubicBezTo>
                  <a:cubicBezTo>
                    <a:pt x="3493502" y="1782053"/>
                    <a:pt x="3597484" y="1790784"/>
                    <a:pt x="3597484" y="1790784"/>
                  </a:cubicBezTo>
                  <a:cubicBezTo>
                    <a:pt x="3633996" y="1790784"/>
                    <a:pt x="3655427" y="1792371"/>
                    <a:pt x="3678446" y="1790784"/>
                  </a:cubicBezTo>
                  <a:cubicBezTo>
                    <a:pt x="3701465" y="1789197"/>
                    <a:pt x="3737183" y="1796340"/>
                    <a:pt x="3735596" y="1781259"/>
                  </a:cubicBezTo>
                  <a:cubicBezTo>
                    <a:pt x="3734009" y="1766178"/>
                    <a:pt x="3691146" y="1721727"/>
                    <a:pt x="3668921" y="1700296"/>
                  </a:cubicBezTo>
                  <a:cubicBezTo>
                    <a:pt x="3646696" y="1678865"/>
                    <a:pt x="3581608" y="1664577"/>
                    <a:pt x="3602246" y="1652671"/>
                  </a:cubicBezTo>
                  <a:cubicBezTo>
                    <a:pt x="3622884" y="1640765"/>
                    <a:pt x="3699877" y="1628859"/>
                    <a:pt x="3792746" y="1628859"/>
                  </a:cubicBezTo>
                  <a:cubicBezTo>
                    <a:pt x="3885615" y="1628859"/>
                    <a:pt x="4057065" y="1651877"/>
                    <a:pt x="4159459" y="1652671"/>
                  </a:cubicBezTo>
                  <a:cubicBezTo>
                    <a:pt x="4261853" y="1653465"/>
                    <a:pt x="4345197" y="1624890"/>
                    <a:pt x="4407109" y="1633621"/>
                  </a:cubicBezTo>
                  <a:cubicBezTo>
                    <a:pt x="4469021" y="1642352"/>
                    <a:pt x="4510297" y="1698709"/>
                    <a:pt x="4530934" y="1705059"/>
                  </a:cubicBezTo>
                  <a:cubicBezTo>
                    <a:pt x="4551571" y="1711409"/>
                    <a:pt x="4511090" y="1674102"/>
                    <a:pt x="4530934" y="1671721"/>
                  </a:cubicBezTo>
                  <a:cubicBezTo>
                    <a:pt x="4550778" y="1669340"/>
                    <a:pt x="4618246" y="1689183"/>
                    <a:pt x="4649996" y="1690771"/>
                  </a:cubicBezTo>
                  <a:cubicBezTo>
                    <a:pt x="4681746" y="1692359"/>
                    <a:pt x="4699209" y="1690771"/>
                    <a:pt x="4721434" y="1681246"/>
                  </a:cubicBezTo>
                  <a:cubicBezTo>
                    <a:pt x="4743659" y="1671721"/>
                    <a:pt x="4766677" y="1648702"/>
                    <a:pt x="4783346" y="1633621"/>
                  </a:cubicBezTo>
                  <a:cubicBezTo>
                    <a:pt x="4800015" y="1618540"/>
                    <a:pt x="4780171" y="1606634"/>
                    <a:pt x="4821446" y="1590759"/>
                  </a:cubicBezTo>
                  <a:cubicBezTo>
                    <a:pt x="4862721" y="1574884"/>
                    <a:pt x="4992102" y="1553452"/>
                    <a:pt x="5030996" y="1538371"/>
                  </a:cubicBezTo>
                  <a:cubicBezTo>
                    <a:pt x="5069890" y="1523290"/>
                    <a:pt x="5057190" y="1512177"/>
                    <a:pt x="5054809" y="1500271"/>
                  </a:cubicBezTo>
                  <a:cubicBezTo>
                    <a:pt x="5052428" y="1488365"/>
                    <a:pt x="4990515" y="1482015"/>
                    <a:pt x="5016709" y="1466934"/>
                  </a:cubicBezTo>
                  <a:cubicBezTo>
                    <a:pt x="5042903" y="1451853"/>
                    <a:pt x="5172284" y="1435184"/>
                    <a:pt x="5211971" y="1409784"/>
                  </a:cubicBezTo>
                  <a:cubicBezTo>
                    <a:pt x="5251659" y="1384384"/>
                    <a:pt x="5267534" y="1337553"/>
                    <a:pt x="5254834" y="1314534"/>
                  </a:cubicBezTo>
                  <a:cubicBezTo>
                    <a:pt x="5242134" y="1291515"/>
                    <a:pt x="5132596" y="1285165"/>
                    <a:pt x="5135771" y="1271671"/>
                  </a:cubicBezTo>
                  <a:cubicBezTo>
                    <a:pt x="5138946" y="1258177"/>
                    <a:pt x="5246897" y="1255002"/>
                    <a:pt x="5273884" y="1233571"/>
                  </a:cubicBezTo>
                  <a:cubicBezTo>
                    <a:pt x="5300871" y="1212140"/>
                    <a:pt x="5294521" y="1170072"/>
                    <a:pt x="5297696" y="1143084"/>
                  </a:cubicBezTo>
                  <a:cubicBezTo>
                    <a:pt x="5300871" y="1116096"/>
                    <a:pt x="5289759" y="1103396"/>
                    <a:pt x="5292934" y="1071646"/>
                  </a:cubicBezTo>
                  <a:cubicBezTo>
                    <a:pt x="5296109" y="1039896"/>
                    <a:pt x="5316746" y="981953"/>
                    <a:pt x="5316746" y="952584"/>
                  </a:cubicBezTo>
                  <a:cubicBezTo>
                    <a:pt x="5316746" y="923215"/>
                    <a:pt x="5300078" y="915278"/>
                    <a:pt x="5292934" y="895434"/>
                  </a:cubicBezTo>
                  <a:cubicBezTo>
                    <a:pt x="5285790" y="875590"/>
                    <a:pt x="5287378" y="844633"/>
                    <a:pt x="5273884" y="833521"/>
                  </a:cubicBezTo>
                  <a:cubicBezTo>
                    <a:pt x="5260390" y="822408"/>
                    <a:pt x="5238959" y="824790"/>
                    <a:pt x="5211971" y="828759"/>
                  </a:cubicBezTo>
                  <a:cubicBezTo>
                    <a:pt x="5184984" y="832728"/>
                    <a:pt x="5121484" y="866859"/>
                    <a:pt x="5111959" y="857334"/>
                  </a:cubicBezTo>
                  <a:cubicBezTo>
                    <a:pt x="5102434" y="847809"/>
                    <a:pt x="5145296" y="795421"/>
                    <a:pt x="5154821" y="771609"/>
                  </a:cubicBezTo>
                  <a:cubicBezTo>
                    <a:pt x="5164346" y="747796"/>
                    <a:pt x="5177840" y="725572"/>
                    <a:pt x="5169109" y="714459"/>
                  </a:cubicBezTo>
                  <a:cubicBezTo>
                    <a:pt x="5160378" y="703346"/>
                    <a:pt x="5135771" y="713665"/>
                    <a:pt x="5102434" y="704934"/>
                  </a:cubicBezTo>
                  <a:cubicBezTo>
                    <a:pt x="5069097" y="696203"/>
                    <a:pt x="5009565" y="658102"/>
                    <a:pt x="4969084" y="662071"/>
                  </a:cubicBezTo>
                  <a:cubicBezTo>
                    <a:pt x="4928603" y="666040"/>
                    <a:pt x="4893677" y="720808"/>
                    <a:pt x="4859546" y="728746"/>
                  </a:cubicBezTo>
                  <a:cubicBezTo>
                    <a:pt x="4825415" y="736684"/>
                    <a:pt x="4793665" y="703346"/>
                    <a:pt x="4764296" y="709696"/>
                  </a:cubicBezTo>
                  <a:cubicBezTo>
                    <a:pt x="4734927" y="716046"/>
                    <a:pt x="4711115" y="745415"/>
                    <a:pt x="4683334" y="766846"/>
                  </a:cubicBezTo>
                  <a:cubicBezTo>
                    <a:pt x="4655553" y="788277"/>
                    <a:pt x="4624596" y="805740"/>
                    <a:pt x="4597609" y="838284"/>
                  </a:cubicBezTo>
                  <a:cubicBezTo>
                    <a:pt x="4570622" y="870828"/>
                    <a:pt x="4546809" y="920040"/>
                    <a:pt x="4521409" y="962109"/>
                  </a:cubicBezTo>
                  <a:cubicBezTo>
                    <a:pt x="4496009" y="1004178"/>
                    <a:pt x="4474578" y="1054977"/>
                    <a:pt x="4445209" y="1090696"/>
                  </a:cubicBezTo>
                  <a:cubicBezTo>
                    <a:pt x="4415840" y="1126415"/>
                    <a:pt x="4386471" y="1156577"/>
                    <a:pt x="4345196" y="1176421"/>
                  </a:cubicBezTo>
                  <a:cubicBezTo>
                    <a:pt x="4303921" y="1196265"/>
                    <a:pt x="4238040" y="1207378"/>
                    <a:pt x="4197559" y="1209759"/>
                  </a:cubicBezTo>
                  <a:cubicBezTo>
                    <a:pt x="4157078" y="1212140"/>
                    <a:pt x="4104690" y="1208171"/>
                    <a:pt x="4102309" y="1190709"/>
                  </a:cubicBezTo>
                  <a:cubicBezTo>
                    <a:pt x="4099928" y="1173247"/>
                    <a:pt x="4174540" y="1125621"/>
                    <a:pt x="4183271" y="1104984"/>
                  </a:cubicBezTo>
                  <a:cubicBezTo>
                    <a:pt x="4192002" y="1084347"/>
                    <a:pt x="4170571" y="1076409"/>
                    <a:pt x="4154696" y="1066884"/>
                  </a:cubicBezTo>
                  <a:cubicBezTo>
                    <a:pt x="4138821" y="1057359"/>
                    <a:pt x="4104690" y="1059740"/>
                    <a:pt x="4088021" y="1047834"/>
                  </a:cubicBezTo>
                  <a:cubicBezTo>
                    <a:pt x="4071352" y="1035928"/>
                    <a:pt x="4045159" y="1008940"/>
                    <a:pt x="4054684" y="995446"/>
                  </a:cubicBezTo>
                  <a:cubicBezTo>
                    <a:pt x="4064209" y="981952"/>
                    <a:pt x="4145171" y="966871"/>
                    <a:pt x="4145171" y="966871"/>
                  </a:cubicBezTo>
                  <a:cubicBezTo>
                    <a:pt x="4161840" y="958140"/>
                    <a:pt x="4164221" y="955759"/>
                    <a:pt x="4154696" y="943059"/>
                  </a:cubicBezTo>
                  <a:cubicBezTo>
                    <a:pt x="4145171" y="930359"/>
                    <a:pt x="4117390" y="916865"/>
                    <a:pt x="4088021" y="890671"/>
                  </a:cubicBezTo>
                  <a:cubicBezTo>
                    <a:pt x="4058652" y="864477"/>
                    <a:pt x="4024522" y="814471"/>
                    <a:pt x="3978484" y="785896"/>
                  </a:cubicBezTo>
                  <a:cubicBezTo>
                    <a:pt x="3932446" y="757321"/>
                    <a:pt x="3868152" y="746208"/>
                    <a:pt x="3811796" y="719221"/>
                  </a:cubicBezTo>
                  <a:cubicBezTo>
                    <a:pt x="3755440" y="692233"/>
                    <a:pt x="3697496" y="650165"/>
                    <a:pt x="3640346" y="623971"/>
                  </a:cubicBezTo>
                  <a:cubicBezTo>
                    <a:pt x="3583196" y="597777"/>
                    <a:pt x="3528427" y="568409"/>
                    <a:pt x="3468896" y="562059"/>
                  </a:cubicBezTo>
                  <a:cubicBezTo>
                    <a:pt x="3409365" y="555709"/>
                    <a:pt x="3283159" y="585871"/>
                    <a:pt x="3283159" y="585871"/>
                  </a:cubicBezTo>
                  <a:cubicBezTo>
                    <a:pt x="3203784" y="595396"/>
                    <a:pt x="3061702" y="615240"/>
                    <a:pt x="2992646" y="619209"/>
                  </a:cubicBezTo>
                  <a:cubicBezTo>
                    <a:pt x="2923590" y="623178"/>
                    <a:pt x="2906127" y="596984"/>
                    <a:pt x="2868821" y="609684"/>
                  </a:cubicBezTo>
                  <a:cubicBezTo>
                    <a:pt x="2831515" y="622384"/>
                    <a:pt x="2801353" y="670009"/>
                    <a:pt x="2768809" y="695409"/>
                  </a:cubicBezTo>
                  <a:cubicBezTo>
                    <a:pt x="2736265" y="720809"/>
                    <a:pt x="2697371" y="735097"/>
                    <a:pt x="2673559" y="762084"/>
                  </a:cubicBezTo>
                  <a:cubicBezTo>
                    <a:pt x="2649747" y="789071"/>
                    <a:pt x="2644190" y="844634"/>
                    <a:pt x="2625934" y="857334"/>
                  </a:cubicBezTo>
                  <a:cubicBezTo>
                    <a:pt x="2607678" y="870034"/>
                    <a:pt x="2583865" y="847015"/>
                    <a:pt x="2564021" y="838284"/>
                  </a:cubicBezTo>
                  <a:cubicBezTo>
                    <a:pt x="2544177" y="829553"/>
                    <a:pt x="2498934" y="850190"/>
                    <a:pt x="2506871" y="804946"/>
                  </a:cubicBezTo>
                  <a:cubicBezTo>
                    <a:pt x="2514808" y="759702"/>
                    <a:pt x="2602915" y="604127"/>
                    <a:pt x="2611646" y="566821"/>
                  </a:cubicBezTo>
                  <a:cubicBezTo>
                    <a:pt x="2620377" y="529515"/>
                    <a:pt x="2575134" y="587459"/>
                    <a:pt x="2559259" y="581109"/>
                  </a:cubicBezTo>
                  <a:cubicBezTo>
                    <a:pt x="2543384" y="574759"/>
                    <a:pt x="2534652" y="539833"/>
                    <a:pt x="2516396" y="528721"/>
                  </a:cubicBezTo>
                  <a:cubicBezTo>
                    <a:pt x="2498140" y="517608"/>
                    <a:pt x="2457659" y="535071"/>
                    <a:pt x="2449721" y="514434"/>
                  </a:cubicBezTo>
                  <a:cubicBezTo>
                    <a:pt x="2441784" y="493796"/>
                    <a:pt x="2473533" y="424740"/>
                    <a:pt x="2468771" y="404896"/>
                  </a:cubicBezTo>
                  <a:cubicBezTo>
                    <a:pt x="2464009" y="385052"/>
                    <a:pt x="2442577" y="397752"/>
                    <a:pt x="2421146" y="395371"/>
                  </a:cubicBezTo>
                  <a:cubicBezTo>
                    <a:pt x="2399715" y="392990"/>
                    <a:pt x="2363203" y="385846"/>
                    <a:pt x="2340184" y="390609"/>
                  </a:cubicBezTo>
                  <a:cubicBezTo>
                    <a:pt x="2317165" y="395371"/>
                    <a:pt x="2293353" y="435852"/>
                    <a:pt x="2283034" y="423946"/>
                  </a:cubicBezTo>
                  <a:cubicBezTo>
                    <a:pt x="2272715" y="412040"/>
                    <a:pt x="2294146" y="327902"/>
                    <a:pt x="2278271" y="319171"/>
                  </a:cubicBezTo>
                  <a:cubicBezTo>
                    <a:pt x="2262396" y="310440"/>
                    <a:pt x="2210803" y="379496"/>
                    <a:pt x="2187784" y="371559"/>
                  </a:cubicBezTo>
                  <a:cubicBezTo>
                    <a:pt x="2164765" y="363622"/>
                    <a:pt x="2149684" y="296152"/>
                    <a:pt x="2140159" y="271546"/>
                  </a:cubicBezTo>
                  <a:cubicBezTo>
                    <a:pt x="2130634" y="246940"/>
                    <a:pt x="2136984" y="228683"/>
                    <a:pt x="2130634" y="223921"/>
                  </a:cubicBezTo>
                  <a:cubicBezTo>
                    <a:pt x="2124284" y="219159"/>
                    <a:pt x="2117140" y="251702"/>
                    <a:pt x="2102059" y="242971"/>
                  </a:cubicBezTo>
                  <a:cubicBezTo>
                    <a:pt x="2086978" y="234240"/>
                    <a:pt x="2057609" y="192965"/>
                    <a:pt x="2040146" y="171534"/>
                  </a:cubicBezTo>
                  <a:cubicBezTo>
                    <a:pt x="2022683" y="150103"/>
                    <a:pt x="2017921" y="116765"/>
                    <a:pt x="1997284" y="114384"/>
                  </a:cubicBezTo>
                  <a:cubicBezTo>
                    <a:pt x="1976647" y="112003"/>
                    <a:pt x="1935371" y="161215"/>
                    <a:pt x="1916321" y="157246"/>
                  </a:cubicBezTo>
                  <a:cubicBezTo>
                    <a:pt x="1897271" y="153277"/>
                    <a:pt x="1902034" y="94540"/>
                    <a:pt x="1882984" y="90571"/>
                  </a:cubicBezTo>
                  <a:cubicBezTo>
                    <a:pt x="1863934" y="86602"/>
                    <a:pt x="1824246" y="139784"/>
                    <a:pt x="1802021" y="133434"/>
                  </a:cubicBezTo>
                  <a:cubicBezTo>
                    <a:pt x="1779796" y="127084"/>
                    <a:pt x="1764715" y="68346"/>
                    <a:pt x="1749634" y="52471"/>
                  </a:cubicBezTo>
                  <a:cubicBezTo>
                    <a:pt x="1734553" y="36596"/>
                    <a:pt x="1728203" y="27865"/>
                    <a:pt x="1711534" y="38184"/>
                  </a:cubicBezTo>
                  <a:cubicBezTo>
                    <a:pt x="1694865" y="48503"/>
                    <a:pt x="1675021" y="100097"/>
                    <a:pt x="1649621" y="114384"/>
                  </a:cubicBezTo>
                  <a:cubicBezTo>
                    <a:pt x="1624221" y="128671"/>
                    <a:pt x="1585328" y="131846"/>
                    <a:pt x="1559134" y="123909"/>
                  </a:cubicBezTo>
                  <a:cubicBezTo>
                    <a:pt x="1532940" y="115972"/>
                    <a:pt x="1498015" y="87396"/>
                    <a:pt x="1492459" y="66759"/>
                  </a:cubicBezTo>
                  <a:cubicBezTo>
                    <a:pt x="1486903" y="46122"/>
                    <a:pt x="1532940" y="-2297"/>
                    <a:pt x="1525796" y="84"/>
                  </a:cubicBezTo>
                  <a:cubicBezTo>
                    <a:pt x="1518652" y="2465"/>
                    <a:pt x="1471027" y="51677"/>
                    <a:pt x="1449596" y="81046"/>
                  </a:cubicBezTo>
                  <a:cubicBezTo>
                    <a:pt x="1428165" y="110415"/>
                    <a:pt x="1424990" y="150102"/>
                    <a:pt x="1397209" y="176296"/>
                  </a:cubicBezTo>
                  <a:cubicBezTo>
                    <a:pt x="1369428" y="202490"/>
                    <a:pt x="1317040" y="231859"/>
                    <a:pt x="1282909" y="238209"/>
                  </a:cubicBezTo>
                  <a:cubicBezTo>
                    <a:pt x="1248778" y="244559"/>
                    <a:pt x="1217027" y="226302"/>
                    <a:pt x="1192421" y="214396"/>
                  </a:cubicBezTo>
                  <a:cubicBezTo>
                    <a:pt x="1167815" y="202490"/>
                    <a:pt x="1156702" y="186614"/>
                    <a:pt x="1135271" y="166771"/>
                  </a:cubicBezTo>
                  <a:cubicBezTo>
                    <a:pt x="1113840" y="146928"/>
                    <a:pt x="1068597" y="81046"/>
                    <a:pt x="1063834" y="95334"/>
                  </a:cubicBezTo>
                  <a:cubicBezTo>
                    <a:pt x="1059071" y="109622"/>
                    <a:pt x="1103521" y="209634"/>
                    <a:pt x="1106696" y="252496"/>
                  </a:cubicBezTo>
                  <a:cubicBezTo>
                    <a:pt x="1109871" y="295358"/>
                    <a:pt x="1100346" y="345365"/>
                    <a:pt x="1082884" y="352509"/>
                  </a:cubicBezTo>
                  <a:cubicBezTo>
                    <a:pt x="1065422" y="359653"/>
                    <a:pt x="1025733" y="327109"/>
                    <a:pt x="1001921" y="295359"/>
                  </a:cubicBezTo>
                  <a:cubicBezTo>
                    <a:pt x="978109" y="263609"/>
                    <a:pt x="952709" y="188996"/>
                    <a:pt x="940009" y="162009"/>
                  </a:cubicBezTo>
                  <a:cubicBezTo>
                    <a:pt x="927309" y="135022"/>
                    <a:pt x="913815" y="91365"/>
                    <a:pt x="925721" y="133434"/>
                  </a:cubicBezTo>
                  <a:cubicBezTo>
                    <a:pt x="937627" y="175503"/>
                    <a:pt x="988427" y="335840"/>
                    <a:pt x="1011446" y="414421"/>
                  </a:cubicBezTo>
                  <a:cubicBezTo>
                    <a:pt x="1034465" y="493002"/>
                    <a:pt x="1050340" y="555708"/>
                    <a:pt x="1063834" y="604921"/>
                  </a:cubicBezTo>
                  <a:cubicBezTo>
                    <a:pt x="1077328" y="654133"/>
                    <a:pt x="1068597" y="680327"/>
                    <a:pt x="1092409" y="709696"/>
                  </a:cubicBezTo>
                  <a:cubicBezTo>
                    <a:pt x="1116221" y="739065"/>
                    <a:pt x="1159878" y="752559"/>
                    <a:pt x="1206709" y="781134"/>
                  </a:cubicBezTo>
                  <a:cubicBezTo>
                    <a:pt x="1253540" y="809709"/>
                    <a:pt x="1332121" y="852571"/>
                    <a:pt x="1373396" y="881146"/>
                  </a:cubicBezTo>
                  <a:cubicBezTo>
                    <a:pt x="1414671" y="909721"/>
                    <a:pt x="1471821" y="941472"/>
                    <a:pt x="1454359" y="952584"/>
                  </a:cubicBezTo>
                  <a:cubicBezTo>
                    <a:pt x="1436897" y="963696"/>
                    <a:pt x="1330533" y="950202"/>
                    <a:pt x="1268621" y="947821"/>
                  </a:cubicBezTo>
                  <a:cubicBezTo>
                    <a:pt x="1206709" y="945440"/>
                    <a:pt x="1082884" y="938296"/>
                    <a:pt x="1082884" y="938296"/>
                  </a:cubicBezTo>
                  <a:lnTo>
                    <a:pt x="763796" y="919246"/>
                  </a:lnTo>
                  <a:lnTo>
                    <a:pt x="587584" y="924009"/>
                  </a:lnTo>
                  <a:close/>
                </a:path>
              </a:pathLst>
            </a:cu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sp>
        <p:nvSpPr>
          <p:cNvPr id="23" name="직사각형 22"/>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2327604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213176" y="981419"/>
            <a:ext cx="6073323" cy="2975725"/>
          </a:xfrm>
        </p:spPr>
        <p:txBody>
          <a:bodyPr>
            <a:noAutofit/>
          </a:bodyPr>
          <a:lstStyle/>
          <a:p>
            <a:pPr marL="0" indent="0">
              <a:buNone/>
            </a:pPr>
            <a:r>
              <a:rPr lang="en-US" altLang="ko-KR" sz="1400" b="1" dirty="0">
                <a:latin typeface="리디바탕" panose="020B0600000101010101" pitchFamily="34" charset="-127"/>
                <a:cs typeface="Arial" panose="020B0604020202020204" pitchFamily="34" charset="0"/>
              </a:rPr>
              <a:t>Collection, alignment, and trimming of singleton orthologues</a:t>
            </a:r>
            <a:r>
              <a:rPr lang="en-US" altLang="ko-KR" sz="1400" dirty="0">
                <a:latin typeface="리디바탕" panose="020B0600000101010101" pitchFamily="34" charset="-127"/>
                <a:cs typeface="Arial" panose="020B0604020202020204" pitchFamily="34" charset="0"/>
              </a:rPr>
              <a:t>:</a:t>
            </a:r>
          </a:p>
          <a:p>
            <a:pPr>
              <a:buFontTx/>
              <a:buChar char="-"/>
            </a:pPr>
            <a:r>
              <a:rPr lang="en-US" altLang="ko-KR" sz="1400" b="1" dirty="0">
                <a:latin typeface="리디바탕" panose="020B0600000101010101" pitchFamily="34" charset="-127"/>
                <a:cs typeface="Arial" panose="020B0604020202020204" pitchFamily="34" charset="0"/>
              </a:rPr>
              <a:t>Raw data: </a:t>
            </a:r>
            <a:r>
              <a:rPr lang="en-US" altLang="ko-KR" sz="1400" dirty="0">
                <a:latin typeface="리디바탕" panose="020B0600000101010101" pitchFamily="34" charset="-127"/>
                <a:cs typeface="Arial" panose="020B0604020202020204" pitchFamily="34" charset="0"/>
              </a:rPr>
              <a:t>12 species from </a:t>
            </a:r>
            <a:r>
              <a:rPr lang="en-US" altLang="ko-KR" sz="1400" dirty="0" err="1">
                <a:latin typeface="리디바탕" panose="020B0600000101010101" pitchFamily="34" charset="-127"/>
                <a:cs typeface="Arial" panose="020B0604020202020204" pitchFamily="34" charset="0"/>
              </a:rPr>
              <a:t>Ensembl</a:t>
            </a:r>
            <a:r>
              <a:rPr lang="en-US" altLang="ko-KR" sz="1400" dirty="0">
                <a:latin typeface="리디바탕" panose="020B0600000101010101" pitchFamily="34" charset="-127"/>
                <a:cs typeface="Arial" panose="020B0604020202020204" pitchFamily="34" charset="0"/>
              </a:rPr>
              <a:t> (</a:t>
            </a:r>
            <a:r>
              <a:rPr lang="en-US" altLang="ko-KR" sz="1400" b="1" dirty="0">
                <a:latin typeface="리디바탕" panose="020B0600000101010101" pitchFamily="34" charset="-127"/>
                <a:cs typeface="Arial" panose="020B0604020202020204" pitchFamily="34" charset="0"/>
              </a:rPr>
              <a:t>Table 1</a:t>
            </a:r>
            <a:r>
              <a:rPr lang="en-US" altLang="ko-KR" sz="1400" dirty="0">
                <a:latin typeface="리디바탕" panose="020B0600000101010101" pitchFamily="34" charset="-127"/>
                <a:cs typeface="Arial" panose="020B0604020202020204" pitchFamily="34" charset="0"/>
              </a:rPr>
              <a:t>, release 98)</a:t>
            </a:r>
          </a:p>
          <a:p>
            <a:pPr>
              <a:buFontTx/>
              <a:buChar char="-"/>
            </a:pPr>
            <a:r>
              <a:rPr lang="en-US" altLang="ko-KR" sz="1400" b="1" dirty="0">
                <a:latin typeface="리디바탕" panose="020B0600000101010101" pitchFamily="34" charset="-127"/>
                <a:cs typeface="Arial" panose="020B0604020202020204" pitchFamily="34" charset="0"/>
              </a:rPr>
              <a:t>Codon-wise alignment: </a:t>
            </a:r>
            <a:r>
              <a:rPr lang="en-US" altLang="ko-KR" sz="1400" dirty="0">
                <a:latin typeface="리디바탕" panose="020B0600000101010101" pitchFamily="34" charset="-127"/>
                <a:cs typeface="Arial" panose="020B0604020202020204" pitchFamily="34" charset="0"/>
              </a:rPr>
              <a:t>prank (v.140603)</a:t>
            </a:r>
          </a:p>
          <a:p>
            <a:pPr>
              <a:buFontTx/>
              <a:buChar char="-"/>
            </a:pPr>
            <a:r>
              <a:rPr lang="en-US" altLang="ko-KR" sz="1400" b="1" dirty="0">
                <a:latin typeface="리디바탕" panose="020B0600000101010101" pitchFamily="34" charset="-127"/>
                <a:cs typeface="Arial" panose="020B0604020202020204" pitchFamily="34" charset="0"/>
              </a:rPr>
              <a:t>Codon-wise trimming: </a:t>
            </a:r>
            <a:r>
              <a:rPr lang="en-US" altLang="ko-KR" sz="1400" dirty="0" err="1">
                <a:latin typeface="리디바탕" panose="020B0600000101010101" pitchFamily="34" charset="-127"/>
                <a:cs typeface="Arial" panose="020B0604020202020204" pitchFamily="34" charset="0"/>
              </a:rPr>
              <a:t>gblocks</a:t>
            </a:r>
            <a:r>
              <a:rPr lang="en-US" altLang="ko-KR" sz="1400" dirty="0">
                <a:latin typeface="리디바탕" panose="020B0600000101010101" pitchFamily="34" charset="-127"/>
                <a:cs typeface="Arial" panose="020B0604020202020204" pitchFamily="34" charset="0"/>
              </a:rPr>
              <a:t> (v.0.91b)</a:t>
            </a:r>
          </a:p>
          <a:p>
            <a:pPr>
              <a:buFontTx/>
              <a:buChar char="-"/>
            </a:pPr>
            <a:r>
              <a:rPr lang="en-US" altLang="ko-KR" sz="1400" b="1" dirty="0">
                <a:latin typeface="리디바탕" panose="020B0600000101010101" pitchFamily="34" charset="-127"/>
                <a:cs typeface="Arial" panose="020B0604020202020204" pitchFamily="34" charset="0"/>
              </a:rPr>
              <a:t>Trimmed input data: </a:t>
            </a:r>
            <a:r>
              <a:rPr lang="en-US" altLang="ko-KR" sz="1400" dirty="0">
                <a:latin typeface="리디바탕" panose="020B0600000101010101" pitchFamily="34" charset="-127"/>
                <a:cs typeface="Arial" panose="020B0604020202020204" pitchFamily="34" charset="0"/>
              </a:rPr>
              <a:t>4,118 singleton </a:t>
            </a:r>
            <a:r>
              <a:rPr lang="en-US" altLang="ko-KR" sz="1400" dirty="0" err="1">
                <a:latin typeface="리디바탕" panose="020B0600000101010101" pitchFamily="34" charset="-127"/>
                <a:cs typeface="Arial" panose="020B0604020202020204" pitchFamily="34" charset="0"/>
              </a:rPr>
              <a:t>orthlogues</a:t>
            </a:r>
            <a:endParaRPr lang="en-US" altLang="ko-KR" sz="1400" dirty="0">
              <a:latin typeface="리디바탕" panose="020B0600000101010101" pitchFamily="34" charset="-127"/>
              <a:cs typeface="Arial" panose="020B0604020202020204" pitchFamily="34" charset="0"/>
            </a:endParaRPr>
          </a:p>
          <a:p>
            <a:pPr marL="0" indent="0">
              <a:buNone/>
            </a:pPr>
            <a:r>
              <a:rPr lang="en-US" altLang="ko-KR" sz="1400" b="1" dirty="0">
                <a:latin typeface="리디바탕" panose="020B0600000101010101" pitchFamily="34" charset="-127"/>
                <a:cs typeface="Arial" panose="020B0604020202020204" pitchFamily="34" charset="0"/>
              </a:rPr>
              <a:t>Identification of positive selection related to water-to-land transition:</a:t>
            </a:r>
          </a:p>
          <a:p>
            <a:pPr>
              <a:buFontTx/>
              <a:buChar char="-"/>
            </a:pPr>
            <a:r>
              <a:rPr lang="en-US" altLang="ko-KR" sz="1400" b="1" dirty="0">
                <a:latin typeface="리디바탕" panose="020B0600000101010101" pitchFamily="34" charset="-127"/>
                <a:cs typeface="Arial" panose="020B0604020202020204" pitchFamily="34" charset="0"/>
              </a:rPr>
              <a:t>Phylogenetic tree: </a:t>
            </a:r>
            <a:r>
              <a:rPr lang="en-US" altLang="ko-KR" sz="1400" dirty="0">
                <a:latin typeface="리디바탕" panose="020B0600000101010101" pitchFamily="34" charset="-127"/>
                <a:cs typeface="Arial" panose="020B0604020202020204" pitchFamily="34" charset="0"/>
              </a:rPr>
              <a:t>From </a:t>
            </a:r>
            <a:r>
              <a:rPr lang="en-US" altLang="ko-KR" sz="1400" dirty="0" err="1">
                <a:latin typeface="리디바탕" panose="020B0600000101010101" pitchFamily="34" charset="-127"/>
                <a:cs typeface="Arial" panose="020B0604020202020204" pitchFamily="34" charset="0"/>
              </a:rPr>
              <a:t>TimeTree</a:t>
            </a:r>
            <a:r>
              <a:rPr lang="en-US" altLang="ko-KR" sz="1400" dirty="0">
                <a:latin typeface="리디바탕" panose="020B0600000101010101" pitchFamily="34" charset="-127"/>
                <a:cs typeface="Arial" panose="020B0604020202020204" pitchFamily="34" charset="0"/>
              </a:rPr>
              <a:t> database &amp; unrooted by ETE3</a:t>
            </a:r>
          </a:p>
          <a:p>
            <a:pPr>
              <a:buFontTx/>
              <a:buChar char="-"/>
            </a:pPr>
            <a:r>
              <a:rPr lang="en-US" altLang="ko-KR" sz="1400" b="1" dirty="0">
                <a:latin typeface="리디바탕" panose="020B0600000101010101" pitchFamily="34" charset="-127"/>
                <a:cs typeface="Arial" panose="020B0604020202020204" pitchFamily="34" charset="0"/>
              </a:rPr>
              <a:t>Positive selection signature detection: </a:t>
            </a:r>
            <a:r>
              <a:rPr lang="en-US" altLang="ko-KR" sz="1400" dirty="0">
                <a:latin typeface="리디바탕" panose="020B0600000101010101" pitchFamily="34" charset="-127"/>
                <a:cs typeface="Arial" panose="020B0604020202020204" pitchFamily="34" charset="0"/>
              </a:rPr>
              <a:t>Branch-site test of </a:t>
            </a:r>
            <a:r>
              <a:rPr lang="en-US" altLang="ko-KR" sz="1400" dirty="0" err="1">
                <a:latin typeface="리디바탕" panose="020B0600000101010101" pitchFamily="34" charset="-127"/>
                <a:cs typeface="Arial" panose="020B0604020202020204" pitchFamily="34" charset="0"/>
              </a:rPr>
              <a:t>CodeML</a:t>
            </a:r>
            <a:endParaRPr lang="en-US" altLang="ko-KR" sz="1400" dirty="0">
              <a:latin typeface="리디바탕" panose="020B0600000101010101" pitchFamily="34" charset="-127"/>
              <a:cs typeface="Arial" panose="020B0604020202020204" pitchFamily="34" charset="0"/>
            </a:endParaRPr>
          </a:p>
          <a:p>
            <a:pPr>
              <a:buFontTx/>
              <a:buChar char="-"/>
            </a:pPr>
            <a:r>
              <a:rPr lang="en-US" altLang="ko-KR" sz="1400" b="1" dirty="0">
                <a:latin typeface="리디바탕" panose="020B0600000101010101" pitchFamily="34" charset="-127"/>
                <a:cs typeface="Arial" panose="020B0604020202020204" pitchFamily="34" charset="0"/>
              </a:rPr>
              <a:t>Criterion: </a:t>
            </a:r>
            <a:r>
              <a:rPr lang="el-GR" altLang="ko-KR" sz="1400" dirty="0">
                <a:latin typeface="리디바탕" panose="020B0600000101010101" pitchFamily="34" charset="-127"/>
                <a:cs typeface="Arial" panose="020B0604020202020204" pitchFamily="34" charset="0"/>
              </a:rPr>
              <a:t>ω2 &gt; 1</a:t>
            </a:r>
            <a:r>
              <a:rPr lang="en-US" altLang="ko-KR" sz="1400" dirty="0">
                <a:latin typeface="리디바탕" panose="020B0600000101010101" pitchFamily="34" charset="-127"/>
                <a:cs typeface="Arial" panose="020B0604020202020204" pitchFamily="34" charset="0"/>
              </a:rPr>
              <a:t>, 2∆L &gt; 0, and FDR &lt; 0.1</a:t>
            </a:r>
          </a:p>
          <a:p>
            <a:pPr marL="457200" lvl="1" indent="0">
              <a:buNone/>
            </a:pPr>
            <a:endParaRPr lang="ko-KR" altLang="en-US" sz="1050" dirty="0">
              <a:latin typeface="리디바탕" panose="020B0600000101010101" pitchFamily="34" charset="-127"/>
              <a:cs typeface="Arial" panose="020B0604020202020204" pitchFamily="34" charset="0"/>
            </a:endParaRPr>
          </a:p>
        </p:txBody>
      </p:sp>
      <p:graphicFrame>
        <p:nvGraphicFramePr>
          <p:cNvPr id="6" name="표 5"/>
          <p:cNvGraphicFramePr>
            <a:graphicFrameLocks noGrp="1"/>
          </p:cNvGraphicFramePr>
          <p:nvPr>
            <p:extLst>
              <p:ext uri="{D42A27DB-BD31-4B8C-83A1-F6EECF244321}">
                <p14:modId xmlns:p14="http://schemas.microsoft.com/office/powerpoint/2010/main" val="3217228656"/>
              </p:ext>
            </p:extLst>
          </p:nvPr>
        </p:nvGraphicFramePr>
        <p:xfrm>
          <a:off x="1769503" y="4271781"/>
          <a:ext cx="8792693" cy="2039817"/>
        </p:xfrm>
        <a:graphic>
          <a:graphicData uri="http://schemas.openxmlformats.org/drawingml/2006/table">
            <a:tbl>
              <a:tblPr firstRow="1" firstCol="1" bandRow="1">
                <a:tableStyleId>{7E9639D4-E3E2-4D34-9284-5A2195B3D0D7}</a:tableStyleId>
              </a:tblPr>
              <a:tblGrid>
                <a:gridCol w="2138900">
                  <a:extLst>
                    <a:ext uri="{9D8B030D-6E8A-4147-A177-3AD203B41FA5}">
                      <a16:colId xmlns:a16="http://schemas.microsoft.com/office/drawing/2014/main" val="105224272"/>
                    </a:ext>
                  </a:extLst>
                </a:gridCol>
                <a:gridCol w="1424525">
                  <a:extLst>
                    <a:ext uri="{9D8B030D-6E8A-4147-A177-3AD203B41FA5}">
                      <a16:colId xmlns:a16="http://schemas.microsoft.com/office/drawing/2014/main" val="1769423492"/>
                    </a:ext>
                  </a:extLst>
                </a:gridCol>
                <a:gridCol w="713325">
                  <a:extLst>
                    <a:ext uri="{9D8B030D-6E8A-4147-A177-3AD203B41FA5}">
                      <a16:colId xmlns:a16="http://schemas.microsoft.com/office/drawing/2014/main" val="2445569571"/>
                    </a:ext>
                  </a:extLst>
                </a:gridCol>
                <a:gridCol w="1756313">
                  <a:extLst>
                    <a:ext uri="{9D8B030D-6E8A-4147-A177-3AD203B41FA5}">
                      <a16:colId xmlns:a16="http://schemas.microsoft.com/office/drawing/2014/main" val="3559303797"/>
                    </a:ext>
                  </a:extLst>
                </a:gridCol>
                <a:gridCol w="1167351">
                  <a:extLst>
                    <a:ext uri="{9D8B030D-6E8A-4147-A177-3AD203B41FA5}">
                      <a16:colId xmlns:a16="http://schemas.microsoft.com/office/drawing/2014/main" val="1337283291"/>
                    </a:ext>
                  </a:extLst>
                </a:gridCol>
                <a:gridCol w="1592279">
                  <a:extLst>
                    <a:ext uri="{9D8B030D-6E8A-4147-A177-3AD203B41FA5}">
                      <a16:colId xmlns:a16="http://schemas.microsoft.com/office/drawing/2014/main" val="2448924618"/>
                    </a:ext>
                  </a:extLst>
                </a:gridCol>
              </a:tblGrid>
              <a:tr h="50086">
                <a:tc>
                  <a:txBody>
                    <a:bodyPr/>
                    <a:lstStyle/>
                    <a:p>
                      <a:pPr algn="ctr">
                        <a:lnSpc>
                          <a:spcPts val="1300"/>
                        </a:lnSpc>
                        <a:spcAft>
                          <a:spcPts val="0"/>
                        </a:spcAft>
                      </a:pPr>
                      <a:r>
                        <a:rPr lang="en-US" sz="1000" dirty="0">
                          <a:effectLst/>
                        </a:rPr>
                        <a:t>Scientific Name</a:t>
                      </a:r>
                      <a:endParaRPr lang="ko-KR" sz="1000"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dirty="0">
                          <a:effectLst/>
                        </a:rPr>
                        <a:t>Common Name</a:t>
                      </a:r>
                      <a:endParaRPr lang="ko-KR" sz="1000"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dirty="0">
                          <a:effectLst/>
                        </a:rPr>
                        <a:t>Taxon ID</a:t>
                      </a:r>
                      <a:endParaRPr lang="ko-KR" sz="1000"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dirty="0">
                          <a:effectLst/>
                        </a:rPr>
                        <a:t>Classification</a:t>
                      </a:r>
                      <a:endParaRPr lang="ko-KR" sz="1000"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dirty="0">
                          <a:effectLst/>
                        </a:rPr>
                        <a:t>Land</a:t>
                      </a:r>
                      <a:r>
                        <a:rPr lang="en-US" sz="1000" baseline="0" dirty="0">
                          <a:effectLst/>
                        </a:rPr>
                        <a:t> a</a:t>
                      </a:r>
                      <a:r>
                        <a:rPr lang="en-US" sz="1000" dirty="0">
                          <a:effectLst/>
                        </a:rPr>
                        <a:t>daptation</a:t>
                      </a:r>
                      <a:endParaRPr lang="ko-KR" sz="1000"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dirty="0" err="1">
                          <a:effectLst/>
                        </a:rPr>
                        <a:t>Ensembl</a:t>
                      </a:r>
                      <a:r>
                        <a:rPr lang="en-US" sz="1000" dirty="0">
                          <a:effectLst/>
                        </a:rPr>
                        <a:t> Assembly</a:t>
                      </a:r>
                      <a:endParaRPr lang="ko-KR" sz="1000"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516776254"/>
                  </a:ext>
                </a:extLst>
              </a:tr>
              <a:tr h="50086">
                <a:tc>
                  <a:txBody>
                    <a:bodyPr/>
                    <a:lstStyle/>
                    <a:p>
                      <a:pPr algn="ctr">
                        <a:lnSpc>
                          <a:spcPts val="1300"/>
                        </a:lnSpc>
                        <a:spcAft>
                          <a:spcPts val="0"/>
                        </a:spcAft>
                      </a:pPr>
                      <a:r>
                        <a:rPr lang="en-US" sz="1000" b="0" i="1" dirty="0" err="1"/>
                        <a:t>Periophthalmus</a:t>
                      </a:r>
                      <a:r>
                        <a:rPr lang="en-US" sz="1000" b="0" i="1" baseline="0" dirty="0"/>
                        <a:t> </a:t>
                      </a:r>
                      <a:r>
                        <a:rPr lang="en-US" sz="1000" b="0" i="1" dirty="0" err="1"/>
                        <a:t>magnuspinnatus</a:t>
                      </a:r>
                      <a:r>
                        <a:rPr lang="en-US" sz="1000" b="0" i="1" dirty="0"/>
                        <a:t>  </a:t>
                      </a:r>
                      <a:endParaRPr lang="ko-KR" sz="1000" b="0" i="1" dirty="0"/>
                    </a:p>
                  </a:txBody>
                  <a:tcPr marL="66944" marR="66944" marT="0" marB="0" anchor="ctr"/>
                </a:tc>
                <a:tc>
                  <a:txBody>
                    <a:bodyPr/>
                    <a:lstStyle/>
                    <a:p>
                      <a:pPr algn="ctr">
                        <a:lnSpc>
                          <a:spcPts val="1300"/>
                        </a:lnSpc>
                        <a:spcAft>
                          <a:spcPts val="0"/>
                        </a:spcAft>
                      </a:pPr>
                      <a:r>
                        <a:rPr lang="en-US" sz="1000" dirty="0">
                          <a:effectLst/>
                        </a:rPr>
                        <a:t>Giant-fin mudskipper</a:t>
                      </a:r>
                      <a:endParaRPr lang="ko-KR" sz="1000"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409849</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infraclass Teleostei</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O</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PM.fa</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4244280851"/>
                  </a:ext>
                </a:extLst>
              </a:tr>
              <a:tr h="50086">
                <a:tc>
                  <a:txBody>
                    <a:bodyPr/>
                    <a:lstStyle/>
                    <a:p>
                      <a:pPr algn="ctr">
                        <a:lnSpc>
                          <a:spcPts val="1300"/>
                        </a:lnSpc>
                        <a:spcAft>
                          <a:spcPts val="0"/>
                        </a:spcAft>
                      </a:pPr>
                      <a:r>
                        <a:rPr lang="en-US" sz="1000" b="0" i="1"/>
                        <a:t>Homo sapiens</a:t>
                      </a:r>
                      <a:endParaRPr lang="ko-KR" sz="1000" b="0" i="1"/>
                    </a:p>
                  </a:txBody>
                  <a:tcPr marL="66944" marR="66944" marT="0" marB="0" anchor="ctr"/>
                </a:tc>
                <a:tc>
                  <a:txBody>
                    <a:bodyPr/>
                    <a:lstStyle/>
                    <a:p>
                      <a:pPr algn="ctr">
                        <a:lnSpc>
                          <a:spcPts val="1300"/>
                        </a:lnSpc>
                        <a:spcAft>
                          <a:spcPts val="0"/>
                        </a:spcAft>
                      </a:pPr>
                      <a:r>
                        <a:rPr lang="en-US" sz="1000">
                          <a:effectLst/>
                        </a:rPr>
                        <a:t>Human</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9606</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superclass Tetrapoda</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O</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GRCh38.p13</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131319750"/>
                  </a:ext>
                </a:extLst>
              </a:tr>
              <a:tr h="50086">
                <a:tc>
                  <a:txBody>
                    <a:bodyPr/>
                    <a:lstStyle/>
                    <a:p>
                      <a:pPr algn="ctr">
                        <a:lnSpc>
                          <a:spcPts val="1300"/>
                        </a:lnSpc>
                        <a:spcAft>
                          <a:spcPts val="0"/>
                        </a:spcAft>
                      </a:pPr>
                      <a:r>
                        <a:rPr lang="en-US" sz="1000" b="0" i="1"/>
                        <a:t>Mus musculus</a:t>
                      </a:r>
                      <a:endParaRPr lang="ko-KR" sz="1000" b="0" i="1"/>
                    </a:p>
                  </a:txBody>
                  <a:tcPr marL="66944" marR="66944" marT="0" marB="0" anchor="ctr"/>
                </a:tc>
                <a:tc>
                  <a:txBody>
                    <a:bodyPr/>
                    <a:lstStyle/>
                    <a:p>
                      <a:pPr algn="ctr">
                        <a:lnSpc>
                          <a:spcPts val="1300"/>
                        </a:lnSpc>
                        <a:spcAft>
                          <a:spcPts val="0"/>
                        </a:spcAft>
                      </a:pPr>
                      <a:r>
                        <a:rPr lang="en-US" sz="1000">
                          <a:effectLst/>
                        </a:rPr>
                        <a:t>Mouse</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10090</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superclass Tetrapoda</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O</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GRCm38.p6</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3063703176"/>
                  </a:ext>
                </a:extLst>
              </a:tr>
              <a:tr h="50086">
                <a:tc>
                  <a:txBody>
                    <a:bodyPr/>
                    <a:lstStyle/>
                    <a:p>
                      <a:pPr algn="ctr">
                        <a:lnSpc>
                          <a:spcPts val="1300"/>
                        </a:lnSpc>
                        <a:spcAft>
                          <a:spcPts val="0"/>
                        </a:spcAft>
                      </a:pPr>
                      <a:r>
                        <a:rPr lang="en-US" sz="1000" b="0" i="1" dirty="0" err="1"/>
                        <a:t>Bos</a:t>
                      </a:r>
                      <a:r>
                        <a:rPr lang="en-US" sz="1000" b="0" i="1" dirty="0"/>
                        <a:t> </a:t>
                      </a:r>
                      <a:r>
                        <a:rPr lang="en-US" sz="1000" b="0" i="1" dirty="0" err="1"/>
                        <a:t>taurus</a:t>
                      </a:r>
                      <a:endParaRPr lang="ko-KR" sz="1000" b="0" i="1" dirty="0"/>
                    </a:p>
                  </a:txBody>
                  <a:tcPr marL="66944" marR="66944" marT="0" marB="0" anchor="ctr"/>
                </a:tc>
                <a:tc>
                  <a:txBody>
                    <a:bodyPr/>
                    <a:lstStyle/>
                    <a:p>
                      <a:pPr algn="ctr">
                        <a:lnSpc>
                          <a:spcPts val="1300"/>
                        </a:lnSpc>
                        <a:spcAft>
                          <a:spcPts val="0"/>
                        </a:spcAft>
                      </a:pPr>
                      <a:r>
                        <a:rPr lang="en-US" sz="1000">
                          <a:effectLst/>
                        </a:rPr>
                        <a:t>Cattle</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9913</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superclass Tetrapoda</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O</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ARS-UCD1.2</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137932402"/>
                  </a:ext>
                </a:extLst>
              </a:tr>
              <a:tr h="50086">
                <a:tc>
                  <a:txBody>
                    <a:bodyPr/>
                    <a:lstStyle/>
                    <a:p>
                      <a:pPr algn="ctr">
                        <a:lnSpc>
                          <a:spcPts val="1300"/>
                        </a:lnSpc>
                        <a:spcAft>
                          <a:spcPts val="0"/>
                        </a:spcAft>
                      </a:pPr>
                      <a:r>
                        <a:rPr lang="en-US" sz="1000" b="0" i="1" dirty="0"/>
                        <a:t>Gallus </a:t>
                      </a:r>
                      <a:r>
                        <a:rPr lang="en-US" sz="1000" b="0" i="1" dirty="0" err="1"/>
                        <a:t>gallus</a:t>
                      </a:r>
                      <a:endParaRPr lang="ko-KR" sz="1000" b="0" i="1" dirty="0"/>
                    </a:p>
                  </a:txBody>
                  <a:tcPr marL="66944" marR="66944" marT="0" marB="0" anchor="ctr"/>
                </a:tc>
                <a:tc>
                  <a:txBody>
                    <a:bodyPr/>
                    <a:lstStyle/>
                    <a:p>
                      <a:pPr algn="ctr">
                        <a:lnSpc>
                          <a:spcPts val="1300"/>
                        </a:lnSpc>
                        <a:spcAft>
                          <a:spcPts val="0"/>
                        </a:spcAft>
                      </a:pPr>
                      <a:r>
                        <a:rPr lang="en-US" sz="1000">
                          <a:effectLst/>
                        </a:rPr>
                        <a:t>Chicken</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9031</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superclass Tetrapoda</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O</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GRCg6a</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2449794199"/>
                  </a:ext>
                </a:extLst>
              </a:tr>
              <a:tr h="50086">
                <a:tc>
                  <a:txBody>
                    <a:bodyPr/>
                    <a:lstStyle/>
                    <a:p>
                      <a:pPr algn="ctr">
                        <a:lnSpc>
                          <a:spcPts val="1300"/>
                        </a:lnSpc>
                        <a:spcAft>
                          <a:spcPts val="0"/>
                        </a:spcAft>
                      </a:pPr>
                      <a:r>
                        <a:rPr lang="en-US" sz="1000" b="0" i="1"/>
                        <a:t>Latimeria chalumnae</a:t>
                      </a:r>
                      <a:endParaRPr lang="ko-KR" sz="1000" b="0" i="1"/>
                    </a:p>
                  </a:txBody>
                  <a:tcPr marL="66944" marR="66944" marT="0" marB="0" anchor="ctr"/>
                </a:tc>
                <a:tc>
                  <a:txBody>
                    <a:bodyPr/>
                    <a:lstStyle/>
                    <a:p>
                      <a:pPr algn="ctr">
                        <a:lnSpc>
                          <a:spcPts val="1300"/>
                        </a:lnSpc>
                        <a:spcAft>
                          <a:spcPts val="0"/>
                        </a:spcAft>
                      </a:pPr>
                      <a:r>
                        <a:rPr lang="en-US" sz="1000">
                          <a:effectLst/>
                        </a:rPr>
                        <a:t>Coelacanth</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7897</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Non-tetrapod Sarcopterygii</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X</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LatCha1</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3768162185"/>
                  </a:ext>
                </a:extLst>
              </a:tr>
              <a:tr h="50086">
                <a:tc>
                  <a:txBody>
                    <a:bodyPr/>
                    <a:lstStyle/>
                    <a:p>
                      <a:pPr algn="ctr">
                        <a:lnSpc>
                          <a:spcPts val="1300"/>
                        </a:lnSpc>
                        <a:spcAft>
                          <a:spcPts val="0"/>
                        </a:spcAft>
                      </a:pPr>
                      <a:r>
                        <a:rPr lang="en-US" sz="1000" b="0" i="1" dirty="0"/>
                        <a:t>Danio </a:t>
                      </a:r>
                      <a:r>
                        <a:rPr lang="en-US" sz="1000" b="0" i="1" dirty="0" err="1"/>
                        <a:t>rerio</a:t>
                      </a:r>
                      <a:endParaRPr lang="ko-KR" sz="1000" b="0" i="1" dirty="0"/>
                    </a:p>
                  </a:txBody>
                  <a:tcPr marL="66944" marR="66944" marT="0" marB="0" anchor="ctr"/>
                </a:tc>
                <a:tc>
                  <a:txBody>
                    <a:bodyPr/>
                    <a:lstStyle/>
                    <a:p>
                      <a:pPr algn="ctr">
                        <a:lnSpc>
                          <a:spcPts val="1300"/>
                        </a:lnSpc>
                        <a:spcAft>
                          <a:spcPts val="0"/>
                        </a:spcAft>
                      </a:pPr>
                      <a:r>
                        <a:rPr lang="en-US" sz="1000">
                          <a:effectLst/>
                        </a:rPr>
                        <a:t>Zebrafish</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7955</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infraclass Teleostei</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X</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GRCz11</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1342819597"/>
                  </a:ext>
                </a:extLst>
              </a:tr>
              <a:tr h="50086">
                <a:tc>
                  <a:txBody>
                    <a:bodyPr/>
                    <a:lstStyle/>
                    <a:p>
                      <a:pPr algn="ctr">
                        <a:lnSpc>
                          <a:spcPts val="1300"/>
                        </a:lnSpc>
                        <a:spcAft>
                          <a:spcPts val="0"/>
                        </a:spcAft>
                      </a:pPr>
                      <a:r>
                        <a:rPr lang="en-US" sz="1000" b="0" i="1" dirty="0" err="1"/>
                        <a:t>Astatotilapia</a:t>
                      </a:r>
                      <a:r>
                        <a:rPr lang="en-US" sz="1000" b="0" i="1" dirty="0"/>
                        <a:t> </a:t>
                      </a:r>
                      <a:r>
                        <a:rPr lang="en-US" sz="1000" b="0" i="1" dirty="0" err="1"/>
                        <a:t>calliptera</a:t>
                      </a:r>
                      <a:endParaRPr lang="ko-KR" sz="1000" b="0" i="1" dirty="0"/>
                    </a:p>
                  </a:txBody>
                  <a:tcPr marL="66944" marR="66944" marT="0" marB="0" anchor="ctr"/>
                </a:tc>
                <a:tc>
                  <a:txBody>
                    <a:bodyPr/>
                    <a:lstStyle/>
                    <a:p>
                      <a:pPr algn="ctr">
                        <a:lnSpc>
                          <a:spcPts val="1300"/>
                        </a:lnSpc>
                        <a:spcAft>
                          <a:spcPts val="0"/>
                        </a:spcAft>
                      </a:pPr>
                      <a:r>
                        <a:rPr lang="en-US" sz="1000">
                          <a:effectLst/>
                        </a:rPr>
                        <a:t>Eastern happy</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8154</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infraclass Teleostei</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X</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fAstCal1.2</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4062813784"/>
                  </a:ext>
                </a:extLst>
              </a:tr>
              <a:tr h="50086">
                <a:tc>
                  <a:txBody>
                    <a:bodyPr/>
                    <a:lstStyle/>
                    <a:p>
                      <a:pPr algn="ctr">
                        <a:lnSpc>
                          <a:spcPts val="1300"/>
                        </a:lnSpc>
                        <a:spcAft>
                          <a:spcPts val="0"/>
                        </a:spcAft>
                      </a:pPr>
                      <a:r>
                        <a:rPr lang="en-US" sz="1000" b="0" i="1"/>
                        <a:t>Amphiprion percula</a:t>
                      </a:r>
                      <a:endParaRPr lang="ko-KR" sz="1000" b="0" i="1"/>
                    </a:p>
                  </a:txBody>
                  <a:tcPr marL="66944" marR="66944" marT="0" marB="0" anchor="ctr"/>
                </a:tc>
                <a:tc>
                  <a:txBody>
                    <a:bodyPr/>
                    <a:lstStyle/>
                    <a:p>
                      <a:pPr algn="ctr">
                        <a:lnSpc>
                          <a:spcPts val="1300"/>
                        </a:lnSpc>
                        <a:spcAft>
                          <a:spcPts val="0"/>
                        </a:spcAft>
                      </a:pPr>
                      <a:r>
                        <a:rPr lang="en-US" sz="1000">
                          <a:effectLst/>
                        </a:rPr>
                        <a:t>Orange clownfish</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161767</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infraclass Teleostei</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X</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Nemo_v1</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2789531235"/>
                  </a:ext>
                </a:extLst>
              </a:tr>
              <a:tr h="50086">
                <a:tc>
                  <a:txBody>
                    <a:bodyPr/>
                    <a:lstStyle/>
                    <a:p>
                      <a:pPr algn="ctr">
                        <a:lnSpc>
                          <a:spcPts val="1300"/>
                        </a:lnSpc>
                        <a:spcAft>
                          <a:spcPts val="0"/>
                        </a:spcAft>
                      </a:pPr>
                      <a:r>
                        <a:rPr lang="en-US" sz="1000" b="0" i="1"/>
                        <a:t>Oryzias latipes</a:t>
                      </a:r>
                      <a:endParaRPr lang="ko-KR" sz="1000" b="0" i="1"/>
                    </a:p>
                  </a:txBody>
                  <a:tcPr marL="66944" marR="66944" marT="0" marB="0" anchor="ctr"/>
                </a:tc>
                <a:tc>
                  <a:txBody>
                    <a:bodyPr/>
                    <a:lstStyle/>
                    <a:p>
                      <a:pPr algn="ctr">
                        <a:lnSpc>
                          <a:spcPts val="1300"/>
                        </a:lnSpc>
                        <a:spcAft>
                          <a:spcPts val="0"/>
                        </a:spcAft>
                      </a:pPr>
                      <a:r>
                        <a:rPr lang="en-US" sz="1000">
                          <a:effectLst/>
                        </a:rPr>
                        <a:t>Japanese medaka</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8090</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infraclass Teleostei</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X</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ASM223471v1</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149343647"/>
                  </a:ext>
                </a:extLst>
              </a:tr>
              <a:tr h="50086">
                <a:tc>
                  <a:txBody>
                    <a:bodyPr/>
                    <a:lstStyle/>
                    <a:p>
                      <a:pPr algn="ctr">
                        <a:lnSpc>
                          <a:spcPts val="1300"/>
                        </a:lnSpc>
                        <a:spcAft>
                          <a:spcPts val="0"/>
                        </a:spcAft>
                      </a:pPr>
                      <a:r>
                        <a:rPr lang="en-US" sz="1000" b="0" i="1"/>
                        <a:t>Parambassis ranga</a:t>
                      </a:r>
                      <a:endParaRPr lang="ko-KR" sz="1000" b="0" i="1"/>
                    </a:p>
                  </a:txBody>
                  <a:tcPr marL="66944" marR="66944" marT="0" marB="0" anchor="ctr"/>
                </a:tc>
                <a:tc>
                  <a:txBody>
                    <a:bodyPr/>
                    <a:lstStyle/>
                    <a:p>
                      <a:pPr algn="ctr">
                        <a:lnSpc>
                          <a:spcPts val="1300"/>
                        </a:lnSpc>
                        <a:spcAft>
                          <a:spcPts val="0"/>
                        </a:spcAft>
                      </a:pPr>
                      <a:r>
                        <a:rPr lang="en-US" sz="1000">
                          <a:effectLst/>
                        </a:rPr>
                        <a:t>Indian glassy fish</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210632</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infraclass Teleostei</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X</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fParRan2.1</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1740591117"/>
                  </a:ext>
                </a:extLst>
              </a:tr>
              <a:tr h="50086">
                <a:tc>
                  <a:txBody>
                    <a:bodyPr/>
                    <a:lstStyle/>
                    <a:p>
                      <a:pPr algn="ctr">
                        <a:lnSpc>
                          <a:spcPts val="1300"/>
                        </a:lnSpc>
                        <a:spcAft>
                          <a:spcPts val="0"/>
                        </a:spcAft>
                      </a:pPr>
                      <a:r>
                        <a:rPr lang="en-US" sz="1000" b="0" i="1" dirty="0" err="1"/>
                        <a:t>Poecilia</a:t>
                      </a:r>
                      <a:r>
                        <a:rPr lang="en-US" sz="1000" b="0" i="1" dirty="0"/>
                        <a:t> </a:t>
                      </a:r>
                      <a:r>
                        <a:rPr lang="en-US" sz="1000" b="0" i="1" dirty="0" err="1"/>
                        <a:t>formosa</a:t>
                      </a:r>
                      <a:endParaRPr lang="ko-KR" sz="1000" b="0" i="1" dirty="0"/>
                    </a:p>
                  </a:txBody>
                  <a:tcPr marL="66944" marR="66944" marT="0" marB="0" anchor="ctr"/>
                </a:tc>
                <a:tc>
                  <a:txBody>
                    <a:bodyPr/>
                    <a:lstStyle/>
                    <a:p>
                      <a:pPr algn="ctr">
                        <a:lnSpc>
                          <a:spcPts val="1300"/>
                        </a:lnSpc>
                        <a:spcAft>
                          <a:spcPts val="0"/>
                        </a:spcAft>
                      </a:pPr>
                      <a:r>
                        <a:rPr lang="en-US" sz="1000">
                          <a:effectLst/>
                        </a:rPr>
                        <a:t>Amazon molly</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48698</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dirty="0">
                          <a:effectLst/>
                        </a:rPr>
                        <a:t>infraclass </a:t>
                      </a:r>
                      <a:r>
                        <a:rPr lang="en-US" sz="1000" dirty="0" err="1">
                          <a:effectLst/>
                        </a:rPr>
                        <a:t>Teleostei</a:t>
                      </a:r>
                      <a:endParaRPr lang="ko-KR" sz="1000"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a:effectLst/>
                        </a:rPr>
                        <a:t>X</a:t>
                      </a:r>
                      <a:endParaRPr lang="ko-KR" sz="100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tc>
                  <a:txBody>
                    <a:bodyPr/>
                    <a:lstStyle/>
                    <a:p>
                      <a:pPr algn="ctr">
                        <a:lnSpc>
                          <a:spcPts val="1300"/>
                        </a:lnSpc>
                        <a:spcAft>
                          <a:spcPts val="0"/>
                        </a:spcAft>
                      </a:pPr>
                      <a:r>
                        <a:rPr lang="en-US" sz="1000" dirty="0">
                          <a:effectLst/>
                        </a:rPr>
                        <a:t>Poecilia_formosa-5.1.2</a:t>
                      </a:r>
                      <a:endParaRPr lang="ko-KR" sz="1000"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66944" marR="66944" marT="0" marB="0" anchor="ctr"/>
                </a:tc>
                <a:extLst>
                  <a:ext uri="{0D108BD9-81ED-4DB2-BD59-A6C34878D82A}">
                    <a16:rowId xmlns:a16="http://schemas.microsoft.com/office/drawing/2014/main" val="709040861"/>
                  </a:ext>
                </a:extLst>
              </a:tr>
            </a:tbl>
          </a:graphicData>
        </a:graphic>
      </p:graphicFrame>
      <p:sp>
        <p:nvSpPr>
          <p:cNvPr id="9" name="내용 개체 틀 2"/>
          <p:cNvSpPr txBox="1">
            <a:spLocks/>
          </p:cNvSpPr>
          <p:nvPr/>
        </p:nvSpPr>
        <p:spPr>
          <a:xfrm>
            <a:off x="6381750" y="981419"/>
            <a:ext cx="5810250" cy="3483032"/>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b="1" dirty="0">
                <a:latin typeface="리디바탕" panose="020B0600000101010101" pitchFamily="34" charset="-127"/>
                <a:cs typeface="Arial" panose="020B0604020202020204" pitchFamily="34" charset="0"/>
              </a:rPr>
              <a:t>Detection of amino acid substitution under positive selection</a:t>
            </a:r>
            <a:r>
              <a:rPr lang="en-US" altLang="ko-KR" sz="1400" dirty="0">
                <a:latin typeface="리디바탕" panose="020B0600000101010101" pitchFamily="34" charset="-127"/>
                <a:cs typeface="Arial" panose="020B0604020202020204" pitchFamily="34" charset="0"/>
              </a:rPr>
              <a:t>:</a:t>
            </a:r>
          </a:p>
          <a:p>
            <a:pPr>
              <a:buFontTx/>
              <a:buChar char="-"/>
            </a:pPr>
            <a:r>
              <a:rPr lang="en-US" altLang="ko-KR" sz="1400" b="1" dirty="0">
                <a:latin typeface="리디바탕" panose="020B0600000101010101" pitchFamily="34" charset="-127"/>
                <a:cs typeface="Arial" panose="020B0604020202020204" pitchFamily="34" charset="0"/>
              </a:rPr>
              <a:t>Positively selected sites: </a:t>
            </a:r>
            <a:r>
              <a:rPr lang="en-US" altLang="ko-KR" sz="1400" dirty="0">
                <a:latin typeface="리디바탕" panose="020B0600000101010101" pitchFamily="34" charset="-127"/>
                <a:cs typeface="Arial" panose="020B0604020202020204" pitchFamily="34" charset="0"/>
              </a:rPr>
              <a:t>BEB &gt; 0.95</a:t>
            </a:r>
          </a:p>
          <a:p>
            <a:pPr>
              <a:buFontTx/>
              <a:buChar char="-"/>
            </a:pPr>
            <a:r>
              <a:rPr lang="en-US" altLang="ko-KR" sz="1400" b="1" dirty="0">
                <a:latin typeface="리디바탕" panose="020B0600000101010101" pitchFamily="34" charset="-127"/>
                <a:cs typeface="Arial" panose="020B0604020202020204" pitchFamily="34" charset="0"/>
              </a:rPr>
              <a:t>Amino acids substitution: </a:t>
            </a:r>
            <a:r>
              <a:rPr lang="en-US" altLang="ko-KR" sz="1400" dirty="0">
                <a:latin typeface="리디바탕" panose="020B0600000101010101" pitchFamily="34" charset="-127"/>
                <a:cs typeface="Arial" panose="020B0604020202020204" pitchFamily="34" charset="0"/>
              </a:rPr>
              <a:t>Performed by TAAS</a:t>
            </a:r>
          </a:p>
          <a:p>
            <a:pPr>
              <a:buFontTx/>
              <a:buChar char="-"/>
            </a:pPr>
            <a:r>
              <a:rPr lang="en-US" altLang="ko-KR" sz="1400" b="1" dirty="0">
                <a:latin typeface="리디바탕" panose="020B0600000101010101" pitchFamily="34" charset="-127"/>
                <a:cs typeface="Arial" panose="020B0604020202020204" pitchFamily="34" charset="0"/>
              </a:rPr>
              <a:t>Conserved domain search: </a:t>
            </a:r>
            <a:r>
              <a:rPr lang="en-US" altLang="ko-KR" sz="1400" dirty="0">
                <a:latin typeface="리디바탕" panose="020B0600000101010101" pitchFamily="34" charset="-127"/>
                <a:cs typeface="Arial" panose="020B0604020202020204" pitchFamily="34" charset="0"/>
              </a:rPr>
              <a:t>NCBI conserved domain search (v.3.18)  &amp; </a:t>
            </a:r>
            <a:r>
              <a:rPr lang="en-US" altLang="ko-KR" sz="1400" dirty="0" err="1">
                <a:latin typeface="리디바탕" panose="020B0600000101010101" pitchFamily="34" charset="-127"/>
                <a:cs typeface="Arial" panose="020B0604020202020204" pitchFamily="34" charset="0"/>
              </a:rPr>
              <a:t>UniProt</a:t>
            </a:r>
            <a:endParaRPr lang="en-US" altLang="ko-KR" sz="1400" dirty="0">
              <a:latin typeface="리디바탕" panose="020B0600000101010101" pitchFamily="34" charset="-127"/>
              <a:cs typeface="Arial" panose="020B0604020202020204" pitchFamily="34" charset="0"/>
            </a:endParaRPr>
          </a:p>
          <a:p>
            <a:pPr marL="0" indent="0">
              <a:buFont typeface="Arial" panose="020B0604020202020204" pitchFamily="34" charset="0"/>
              <a:buNone/>
            </a:pPr>
            <a:endParaRPr lang="en-US" altLang="ko-KR" sz="1400" b="1" dirty="0">
              <a:latin typeface="리디바탕" panose="020B0600000101010101" pitchFamily="34" charset="-127"/>
              <a:cs typeface="Arial" panose="020B0604020202020204" pitchFamily="34" charset="0"/>
            </a:endParaRPr>
          </a:p>
          <a:p>
            <a:pPr marL="0" indent="0">
              <a:buNone/>
            </a:pPr>
            <a:r>
              <a:rPr lang="en-US" altLang="ko-KR" sz="1400" b="1" dirty="0">
                <a:latin typeface="리디바탕" panose="020B0600000101010101" pitchFamily="34" charset="-127"/>
                <a:cs typeface="Arial" panose="020B0604020202020204" pitchFamily="34" charset="0"/>
              </a:rPr>
              <a:t>Detection of Rapidly Evolving Gene Families:</a:t>
            </a:r>
          </a:p>
          <a:p>
            <a:pPr>
              <a:buFontTx/>
              <a:buChar char="-"/>
            </a:pPr>
            <a:r>
              <a:rPr lang="en-US" altLang="ko-KR" sz="1400" b="1" dirty="0">
                <a:latin typeface="리디바탕" panose="020B0600000101010101" pitchFamily="34" charset="-127"/>
                <a:cs typeface="Arial" panose="020B0604020202020204" pitchFamily="34" charset="0"/>
              </a:rPr>
              <a:t>Representative transcript: </a:t>
            </a:r>
            <a:r>
              <a:rPr lang="en-US" altLang="ko-KR" sz="1400" dirty="0">
                <a:latin typeface="리디바탕" panose="020B0600000101010101" pitchFamily="34" charset="-127"/>
                <a:cs typeface="Arial" panose="020B0604020202020204" pitchFamily="34" charset="0"/>
              </a:rPr>
              <a:t>longest transcript</a:t>
            </a:r>
          </a:p>
          <a:p>
            <a:pPr>
              <a:buFontTx/>
              <a:buChar char="-"/>
            </a:pPr>
            <a:r>
              <a:rPr lang="en-US" altLang="ko-KR" sz="1400" b="1" dirty="0">
                <a:latin typeface="리디바탕" panose="020B0600000101010101" pitchFamily="34" charset="-127"/>
                <a:cs typeface="Arial" panose="020B0604020202020204" pitchFamily="34" charset="0"/>
              </a:rPr>
              <a:t>Gene family analysis: </a:t>
            </a:r>
            <a:r>
              <a:rPr lang="en-US" altLang="ko-KR" sz="1400" dirty="0">
                <a:latin typeface="리디바탕" panose="020B0600000101010101" pitchFamily="34" charset="-127"/>
                <a:cs typeface="Arial" panose="020B0604020202020204" pitchFamily="34" charset="0"/>
              </a:rPr>
              <a:t>CAFE (v.4.2.1)</a:t>
            </a:r>
          </a:p>
          <a:p>
            <a:pPr>
              <a:buFontTx/>
              <a:buChar char="-"/>
            </a:pPr>
            <a:r>
              <a:rPr lang="en-US" altLang="ko-KR" sz="1400" b="1" dirty="0">
                <a:latin typeface="리디바탕" panose="020B0600000101010101" pitchFamily="34" charset="-127"/>
                <a:cs typeface="Arial" panose="020B0604020202020204" pitchFamily="34" charset="0"/>
              </a:rPr>
              <a:t>Criterion: </a:t>
            </a:r>
            <a:r>
              <a:rPr lang="en-US" altLang="ko-KR" sz="1400" dirty="0">
                <a:latin typeface="리디바탕" panose="020B0600000101010101" pitchFamily="34" charset="-127"/>
                <a:cs typeface="Arial" panose="020B0604020202020204" pitchFamily="34" charset="0"/>
              </a:rPr>
              <a:t>p-value &lt; 0.05 for families</a:t>
            </a:r>
          </a:p>
          <a:p>
            <a:pPr marL="457200" lvl="1" indent="0">
              <a:buFont typeface="Arial" panose="020B0604020202020204" pitchFamily="34" charset="0"/>
              <a:buNone/>
            </a:pPr>
            <a:endParaRPr lang="ko-KR" altLang="en-US" sz="1050" dirty="0">
              <a:latin typeface="리디바탕" panose="020B0600000101010101" pitchFamily="34" charset="-127"/>
              <a:cs typeface="Arial" panose="020B0604020202020204" pitchFamily="34" charset="0"/>
            </a:endParaRPr>
          </a:p>
        </p:txBody>
      </p:sp>
      <p:sp>
        <p:nvSpPr>
          <p:cNvPr id="10" name="직사각형 9"/>
          <p:cNvSpPr/>
          <p:nvPr/>
        </p:nvSpPr>
        <p:spPr>
          <a:xfrm>
            <a:off x="1691489" y="4045315"/>
            <a:ext cx="2682145" cy="253916"/>
          </a:xfrm>
          <a:prstGeom prst="rect">
            <a:avLst/>
          </a:prstGeom>
        </p:spPr>
        <p:txBody>
          <a:bodyPr wrap="none">
            <a:spAutoFit/>
          </a:bodyPr>
          <a:lstStyle/>
          <a:p>
            <a:r>
              <a:rPr lang="en-US" altLang="ko-KR" sz="1050" b="1" dirty="0">
                <a:latin typeface="리디바탕" panose="020B0600000101010101" pitchFamily="34" charset="-127"/>
                <a:cs typeface="Arial" panose="020B0604020202020204" pitchFamily="34" charset="0"/>
              </a:rPr>
              <a:t>Species information used in this study</a:t>
            </a:r>
            <a:endParaRPr lang="ko-KR" altLang="en-US" sz="1050" b="1" dirty="0">
              <a:latin typeface="리디바탕" panose="020B0600000101010101" pitchFamily="34" charset="-127"/>
              <a:cs typeface="Arial" panose="020B0604020202020204" pitchFamily="34" charset="0"/>
            </a:endParaRPr>
          </a:p>
        </p:txBody>
      </p:sp>
      <p:sp>
        <p:nvSpPr>
          <p:cNvPr id="11"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91922"/>
                </a:solidFill>
                <a:latin typeface="리디바탕" panose="020B0600000101010101" pitchFamily="34" charset="-127"/>
                <a:cs typeface="Arial" panose="020B0604020202020204" pitchFamily="34" charset="0"/>
              </a:rPr>
              <a:t>3.2. Materials and methods</a:t>
            </a:r>
            <a:endParaRPr lang="ko-KR" altLang="en-US" sz="2000" b="1" dirty="0">
              <a:solidFill>
                <a:srgbClr val="091922"/>
              </a:solidFill>
              <a:latin typeface="리디바탕" panose="020B0600000101010101" pitchFamily="34" charset="-127"/>
              <a:cs typeface="Arial" panose="020B0604020202020204" pitchFamily="34" charset="0"/>
            </a:endParaRPr>
          </a:p>
        </p:txBody>
      </p:sp>
      <p:sp>
        <p:nvSpPr>
          <p:cNvPr id="14" name="직사각형 13"/>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rPr>
              <a:t>Chapter 3. Genetic adaptations in mudskipper and tetrapod give insights into their convergent water-to-land transition</a:t>
            </a:r>
            <a:endParaRPr lang="en-US" altLang="ko-KR" sz="1400" dirty="0">
              <a:solidFill>
                <a:schemeClr val="accent1">
                  <a:lumMod val="20000"/>
                  <a:lumOff val="80000"/>
                </a:schemeClr>
              </a:solidFill>
            </a:endParaRPr>
          </a:p>
        </p:txBody>
      </p:sp>
      <p:sp>
        <p:nvSpPr>
          <p:cNvPr id="19" name="직사각형 18"/>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0" name="그림 19"/>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5" name="슬라이드 번호 개체 틀 4"/>
          <p:cNvSpPr>
            <a:spLocks noGrp="1"/>
          </p:cNvSpPr>
          <p:nvPr>
            <p:ph type="sldNum" sz="quarter" idx="12"/>
          </p:nvPr>
        </p:nvSpPr>
        <p:spPr/>
        <p:txBody>
          <a:bodyPr/>
          <a:lstStyle/>
          <a:p>
            <a:fld id="{5B1A2C70-E979-4B06-803D-95206E9E193C}" type="slidenum">
              <a:rPr lang="ko-KR" altLang="en-US" smtClean="0"/>
              <a:t>29</a:t>
            </a:fld>
            <a:endParaRPr lang="ko-KR" altLang="en-US" dirty="0"/>
          </a:p>
        </p:txBody>
      </p:sp>
      <p:grpSp>
        <p:nvGrpSpPr>
          <p:cNvPr id="21" name="그룹 20"/>
          <p:cNvGrpSpPr/>
          <p:nvPr/>
        </p:nvGrpSpPr>
        <p:grpSpPr>
          <a:xfrm>
            <a:off x="11324035" y="44973"/>
            <a:ext cx="787586" cy="787586"/>
            <a:chOff x="11324035" y="44973"/>
            <a:chExt cx="787586" cy="787586"/>
          </a:xfrm>
        </p:grpSpPr>
        <p:sp>
          <p:nvSpPr>
            <p:cNvPr id="22" name="모서리가 둥근 직사각형 21"/>
            <p:cNvSpPr/>
            <p:nvPr/>
          </p:nvSpPr>
          <p:spPr>
            <a:xfrm>
              <a:off x="11324035" y="44973"/>
              <a:ext cx="787586" cy="787586"/>
            </a:xfrm>
            <a:prstGeom prst="roundRect">
              <a:avLst>
                <a:gd name="adj" fmla="val 12311"/>
              </a:avLst>
            </a:prstGeom>
            <a:noFill/>
            <a:ln w="38100">
              <a:solidFill>
                <a:srgbClr val="03090D"/>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32">
              <a:extLst>
                <a:ext uri="{FF2B5EF4-FFF2-40B4-BE49-F238E27FC236}">
                  <a16:creationId xmlns:a16="http://schemas.microsoft.com/office/drawing/2014/main" id="{4116CE66-4168-489F-8D29-FD0AE7D49304}"/>
                </a:ext>
              </a:extLst>
            </p:cNvPr>
            <p:cNvSpPr/>
            <p:nvPr/>
          </p:nvSpPr>
          <p:spPr>
            <a:xfrm>
              <a:off x="11353800" y="317640"/>
              <a:ext cx="708933" cy="263020"/>
            </a:xfrm>
            <a:custGeom>
              <a:avLst/>
              <a:gdLst>
                <a:gd name="connsiteX0" fmla="*/ 587584 w 5316746"/>
                <a:gd name="connsiteY0" fmla="*/ 924009 h 1972551"/>
                <a:gd name="connsiteX1" fmla="*/ 468521 w 5316746"/>
                <a:gd name="connsiteY1" fmla="*/ 785896 h 1972551"/>
                <a:gd name="connsiteX2" fmla="*/ 278021 w 5316746"/>
                <a:gd name="connsiteY2" fmla="*/ 862096 h 1972551"/>
                <a:gd name="connsiteX3" fmla="*/ 244684 w 5316746"/>
                <a:gd name="connsiteY3" fmla="*/ 990684 h 1972551"/>
                <a:gd name="connsiteX4" fmla="*/ 106571 w 5316746"/>
                <a:gd name="connsiteY4" fmla="*/ 1052596 h 1972551"/>
                <a:gd name="connsiteX5" fmla="*/ 30371 w 5316746"/>
                <a:gd name="connsiteY5" fmla="*/ 1162134 h 1972551"/>
                <a:gd name="connsiteX6" fmla="*/ 1796 w 5316746"/>
                <a:gd name="connsiteY6" fmla="*/ 1190709 h 1972551"/>
                <a:gd name="connsiteX7" fmla="*/ 11321 w 5316746"/>
                <a:gd name="connsiteY7" fmla="*/ 1300246 h 1972551"/>
                <a:gd name="connsiteX8" fmla="*/ 6559 w 5316746"/>
                <a:gd name="connsiteY8" fmla="*/ 1362159 h 1972551"/>
                <a:gd name="connsiteX9" fmla="*/ 116096 w 5316746"/>
                <a:gd name="connsiteY9" fmla="*/ 1471696 h 1972551"/>
                <a:gd name="connsiteX10" fmla="*/ 363746 w 5316746"/>
                <a:gd name="connsiteY10" fmla="*/ 1590759 h 1972551"/>
                <a:gd name="connsiteX11" fmla="*/ 659021 w 5316746"/>
                <a:gd name="connsiteY11" fmla="*/ 1662196 h 1972551"/>
                <a:gd name="connsiteX12" fmla="*/ 863809 w 5316746"/>
                <a:gd name="connsiteY12" fmla="*/ 1724109 h 1972551"/>
                <a:gd name="connsiteX13" fmla="*/ 992396 w 5316746"/>
                <a:gd name="connsiteY13" fmla="*/ 1771734 h 1972551"/>
                <a:gd name="connsiteX14" fmla="*/ 1063834 w 5316746"/>
                <a:gd name="connsiteY14" fmla="*/ 1862221 h 1972551"/>
                <a:gd name="connsiteX15" fmla="*/ 1097171 w 5316746"/>
                <a:gd name="connsiteY15" fmla="*/ 1933659 h 1972551"/>
                <a:gd name="connsiteX16" fmla="*/ 1287671 w 5316746"/>
                <a:gd name="connsiteY16" fmla="*/ 1957471 h 1972551"/>
                <a:gd name="connsiteX17" fmla="*/ 1459121 w 5316746"/>
                <a:gd name="connsiteY17" fmla="*/ 1971759 h 1972551"/>
                <a:gd name="connsiteX18" fmla="*/ 1521034 w 5316746"/>
                <a:gd name="connsiteY18" fmla="*/ 1933659 h 1972551"/>
                <a:gd name="connsiteX19" fmla="*/ 1578184 w 5316746"/>
                <a:gd name="connsiteY19" fmla="*/ 1871746 h 1972551"/>
                <a:gd name="connsiteX20" fmla="*/ 1587709 w 5316746"/>
                <a:gd name="connsiteY20" fmla="*/ 1824121 h 1972551"/>
                <a:gd name="connsiteX21" fmla="*/ 1721059 w 5316746"/>
                <a:gd name="connsiteY21" fmla="*/ 1909846 h 1972551"/>
                <a:gd name="connsiteX22" fmla="*/ 1863934 w 5316746"/>
                <a:gd name="connsiteY22" fmla="*/ 1909846 h 1972551"/>
                <a:gd name="connsiteX23" fmla="*/ 1959184 w 5316746"/>
                <a:gd name="connsiteY23" fmla="*/ 1871746 h 1972551"/>
                <a:gd name="connsiteX24" fmla="*/ 2063959 w 5316746"/>
                <a:gd name="connsiteY24" fmla="*/ 1852696 h 1972551"/>
                <a:gd name="connsiteX25" fmla="*/ 2140159 w 5316746"/>
                <a:gd name="connsiteY25" fmla="*/ 1771734 h 1972551"/>
                <a:gd name="connsiteX26" fmla="*/ 2173496 w 5316746"/>
                <a:gd name="connsiteY26" fmla="*/ 1700296 h 1972551"/>
                <a:gd name="connsiteX27" fmla="*/ 2383046 w 5316746"/>
                <a:gd name="connsiteY27" fmla="*/ 1714584 h 1972551"/>
                <a:gd name="connsiteX28" fmla="*/ 2616409 w 5316746"/>
                <a:gd name="connsiteY28" fmla="*/ 1681246 h 1972551"/>
                <a:gd name="connsiteX29" fmla="*/ 2687846 w 5316746"/>
                <a:gd name="connsiteY29" fmla="*/ 1662196 h 1972551"/>
                <a:gd name="connsiteX30" fmla="*/ 2721184 w 5316746"/>
                <a:gd name="connsiteY30" fmla="*/ 1757446 h 1972551"/>
                <a:gd name="connsiteX31" fmla="*/ 2816434 w 5316746"/>
                <a:gd name="connsiteY31" fmla="*/ 1781259 h 1972551"/>
                <a:gd name="connsiteX32" fmla="*/ 2849771 w 5316746"/>
                <a:gd name="connsiteY32" fmla="*/ 1805071 h 1972551"/>
                <a:gd name="connsiteX33" fmla="*/ 2945021 w 5316746"/>
                <a:gd name="connsiteY33" fmla="*/ 1809834 h 1972551"/>
                <a:gd name="connsiteX34" fmla="*/ 2978359 w 5316746"/>
                <a:gd name="connsiteY34" fmla="*/ 1852696 h 1972551"/>
                <a:gd name="connsiteX35" fmla="*/ 3025984 w 5316746"/>
                <a:gd name="connsiteY35" fmla="*/ 1833646 h 1972551"/>
                <a:gd name="connsiteX36" fmla="*/ 3149809 w 5316746"/>
                <a:gd name="connsiteY36" fmla="*/ 1843171 h 1972551"/>
                <a:gd name="connsiteX37" fmla="*/ 3259346 w 5316746"/>
                <a:gd name="connsiteY37" fmla="*/ 1814596 h 1972551"/>
                <a:gd name="connsiteX38" fmla="*/ 3392696 w 5316746"/>
                <a:gd name="connsiteY38" fmla="*/ 1843171 h 1972551"/>
                <a:gd name="connsiteX39" fmla="*/ 3459371 w 5316746"/>
                <a:gd name="connsiteY39" fmla="*/ 1790784 h 1972551"/>
                <a:gd name="connsiteX40" fmla="*/ 3597484 w 5316746"/>
                <a:gd name="connsiteY40" fmla="*/ 1790784 h 1972551"/>
                <a:gd name="connsiteX41" fmla="*/ 3678446 w 5316746"/>
                <a:gd name="connsiteY41" fmla="*/ 1790784 h 1972551"/>
                <a:gd name="connsiteX42" fmla="*/ 3735596 w 5316746"/>
                <a:gd name="connsiteY42" fmla="*/ 1781259 h 1972551"/>
                <a:gd name="connsiteX43" fmla="*/ 3668921 w 5316746"/>
                <a:gd name="connsiteY43" fmla="*/ 1700296 h 1972551"/>
                <a:gd name="connsiteX44" fmla="*/ 3602246 w 5316746"/>
                <a:gd name="connsiteY44" fmla="*/ 1652671 h 1972551"/>
                <a:gd name="connsiteX45" fmla="*/ 3792746 w 5316746"/>
                <a:gd name="connsiteY45" fmla="*/ 1628859 h 1972551"/>
                <a:gd name="connsiteX46" fmla="*/ 4159459 w 5316746"/>
                <a:gd name="connsiteY46" fmla="*/ 1652671 h 1972551"/>
                <a:gd name="connsiteX47" fmla="*/ 4407109 w 5316746"/>
                <a:gd name="connsiteY47" fmla="*/ 1633621 h 1972551"/>
                <a:gd name="connsiteX48" fmla="*/ 4530934 w 5316746"/>
                <a:gd name="connsiteY48" fmla="*/ 1705059 h 1972551"/>
                <a:gd name="connsiteX49" fmla="*/ 4530934 w 5316746"/>
                <a:gd name="connsiteY49" fmla="*/ 1671721 h 1972551"/>
                <a:gd name="connsiteX50" fmla="*/ 4649996 w 5316746"/>
                <a:gd name="connsiteY50" fmla="*/ 1690771 h 1972551"/>
                <a:gd name="connsiteX51" fmla="*/ 4721434 w 5316746"/>
                <a:gd name="connsiteY51" fmla="*/ 1681246 h 1972551"/>
                <a:gd name="connsiteX52" fmla="*/ 4783346 w 5316746"/>
                <a:gd name="connsiteY52" fmla="*/ 1633621 h 1972551"/>
                <a:gd name="connsiteX53" fmla="*/ 4821446 w 5316746"/>
                <a:gd name="connsiteY53" fmla="*/ 1590759 h 1972551"/>
                <a:gd name="connsiteX54" fmla="*/ 5030996 w 5316746"/>
                <a:gd name="connsiteY54" fmla="*/ 1538371 h 1972551"/>
                <a:gd name="connsiteX55" fmla="*/ 5054809 w 5316746"/>
                <a:gd name="connsiteY55" fmla="*/ 1500271 h 1972551"/>
                <a:gd name="connsiteX56" fmla="*/ 5016709 w 5316746"/>
                <a:gd name="connsiteY56" fmla="*/ 1466934 h 1972551"/>
                <a:gd name="connsiteX57" fmla="*/ 5211971 w 5316746"/>
                <a:gd name="connsiteY57" fmla="*/ 1409784 h 1972551"/>
                <a:gd name="connsiteX58" fmla="*/ 5254834 w 5316746"/>
                <a:gd name="connsiteY58" fmla="*/ 1314534 h 1972551"/>
                <a:gd name="connsiteX59" fmla="*/ 5135771 w 5316746"/>
                <a:gd name="connsiteY59" fmla="*/ 1271671 h 1972551"/>
                <a:gd name="connsiteX60" fmla="*/ 5273884 w 5316746"/>
                <a:gd name="connsiteY60" fmla="*/ 1233571 h 1972551"/>
                <a:gd name="connsiteX61" fmla="*/ 5297696 w 5316746"/>
                <a:gd name="connsiteY61" fmla="*/ 1143084 h 1972551"/>
                <a:gd name="connsiteX62" fmla="*/ 5292934 w 5316746"/>
                <a:gd name="connsiteY62" fmla="*/ 1071646 h 1972551"/>
                <a:gd name="connsiteX63" fmla="*/ 5316746 w 5316746"/>
                <a:gd name="connsiteY63" fmla="*/ 952584 h 1972551"/>
                <a:gd name="connsiteX64" fmla="*/ 5292934 w 5316746"/>
                <a:gd name="connsiteY64" fmla="*/ 895434 h 1972551"/>
                <a:gd name="connsiteX65" fmla="*/ 5273884 w 5316746"/>
                <a:gd name="connsiteY65" fmla="*/ 833521 h 1972551"/>
                <a:gd name="connsiteX66" fmla="*/ 5211971 w 5316746"/>
                <a:gd name="connsiteY66" fmla="*/ 828759 h 1972551"/>
                <a:gd name="connsiteX67" fmla="*/ 5111959 w 5316746"/>
                <a:gd name="connsiteY67" fmla="*/ 857334 h 1972551"/>
                <a:gd name="connsiteX68" fmla="*/ 5154821 w 5316746"/>
                <a:gd name="connsiteY68" fmla="*/ 771609 h 1972551"/>
                <a:gd name="connsiteX69" fmla="*/ 5169109 w 5316746"/>
                <a:gd name="connsiteY69" fmla="*/ 714459 h 1972551"/>
                <a:gd name="connsiteX70" fmla="*/ 5102434 w 5316746"/>
                <a:gd name="connsiteY70" fmla="*/ 704934 h 1972551"/>
                <a:gd name="connsiteX71" fmla="*/ 4969084 w 5316746"/>
                <a:gd name="connsiteY71" fmla="*/ 662071 h 1972551"/>
                <a:gd name="connsiteX72" fmla="*/ 4859546 w 5316746"/>
                <a:gd name="connsiteY72" fmla="*/ 728746 h 1972551"/>
                <a:gd name="connsiteX73" fmla="*/ 4764296 w 5316746"/>
                <a:gd name="connsiteY73" fmla="*/ 709696 h 1972551"/>
                <a:gd name="connsiteX74" fmla="*/ 4683334 w 5316746"/>
                <a:gd name="connsiteY74" fmla="*/ 766846 h 1972551"/>
                <a:gd name="connsiteX75" fmla="*/ 4597609 w 5316746"/>
                <a:gd name="connsiteY75" fmla="*/ 838284 h 1972551"/>
                <a:gd name="connsiteX76" fmla="*/ 4521409 w 5316746"/>
                <a:gd name="connsiteY76" fmla="*/ 962109 h 1972551"/>
                <a:gd name="connsiteX77" fmla="*/ 4445209 w 5316746"/>
                <a:gd name="connsiteY77" fmla="*/ 1090696 h 1972551"/>
                <a:gd name="connsiteX78" fmla="*/ 4345196 w 5316746"/>
                <a:gd name="connsiteY78" fmla="*/ 1176421 h 1972551"/>
                <a:gd name="connsiteX79" fmla="*/ 4197559 w 5316746"/>
                <a:gd name="connsiteY79" fmla="*/ 1209759 h 1972551"/>
                <a:gd name="connsiteX80" fmla="*/ 4102309 w 5316746"/>
                <a:gd name="connsiteY80" fmla="*/ 1190709 h 1972551"/>
                <a:gd name="connsiteX81" fmla="*/ 4183271 w 5316746"/>
                <a:gd name="connsiteY81" fmla="*/ 1104984 h 1972551"/>
                <a:gd name="connsiteX82" fmla="*/ 4154696 w 5316746"/>
                <a:gd name="connsiteY82" fmla="*/ 1066884 h 1972551"/>
                <a:gd name="connsiteX83" fmla="*/ 4088021 w 5316746"/>
                <a:gd name="connsiteY83" fmla="*/ 1047834 h 1972551"/>
                <a:gd name="connsiteX84" fmla="*/ 4054684 w 5316746"/>
                <a:gd name="connsiteY84" fmla="*/ 995446 h 1972551"/>
                <a:gd name="connsiteX85" fmla="*/ 4145171 w 5316746"/>
                <a:gd name="connsiteY85" fmla="*/ 966871 h 1972551"/>
                <a:gd name="connsiteX86" fmla="*/ 4154696 w 5316746"/>
                <a:gd name="connsiteY86" fmla="*/ 943059 h 1972551"/>
                <a:gd name="connsiteX87" fmla="*/ 4088021 w 5316746"/>
                <a:gd name="connsiteY87" fmla="*/ 890671 h 1972551"/>
                <a:gd name="connsiteX88" fmla="*/ 3978484 w 5316746"/>
                <a:gd name="connsiteY88" fmla="*/ 785896 h 1972551"/>
                <a:gd name="connsiteX89" fmla="*/ 3811796 w 5316746"/>
                <a:gd name="connsiteY89" fmla="*/ 719221 h 1972551"/>
                <a:gd name="connsiteX90" fmla="*/ 3640346 w 5316746"/>
                <a:gd name="connsiteY90" fmla="*/ 623971 h 1972551"/>
                <a:gd name="connsiteX91" fmla="*/ 3468896 w 5316746"/>
                <a:gd name="connsiteY91" fmla="*/ 562059 h 1972551"/>
                <a:gd name="connsiteX92" fmla="*/ 3283159 w 5316746"/>
                <a:gd name="connsiteY92" fmla="*/ 585871 h 1972551"/>
                <a:gd name="connsiteX93" fmla="*/ 2992646 w 5316746"/>
                <a:gd name="connsiteY93" fmla="*/ 619209 h 1972551"/>
                <a:gd name="connsiteX94" fmla="*/ 2868821 w 5316746"/>
                <a:gd name="connsiteY94" fmla="*/ 609684 h 1972551"/>
                <a:gd name="connsiteX95" fmla="*/ 2768809 w 5316746"/>
                <a:gd name="connsiteY95" fmla="*/ 695409 h 1972551"/>
                <a:gd name="connsiteX96" fmla="*/ 2673559 w 5316746"/>
                <a:gd name="connsiteY96" fmla="*/ 762084 h 1972551"/>
                <a:gd name="connsiteX97" fmla="*/ 2625934 w 5316746"/>
                <a:gd name="connsiteY97" fmla="*/ 857334 h 1972551"/>
                <a:gd name="connsiteX98" fmla="*/ 2564021 w 5316746"/>
                <a:gd name="connsiteY98" fmla="*/ 838284 h 1972551"/>
                <a:gd name="connsiteX99" fmla="*/ 2506871 w 5316746"/>
                <a:gd name="connsiteY99" fmla="*/ 804946 h 1972551"/>
                <a:gd name="connsiteX100" fmla="*/ 2611646 w 5316746"/>
                <a:gd name="connsiteY100" fmla="*/ 566821 h 1972551"/>
                <a:gd name="connsiteX101" fmla="*/ 2559259 w 5316746"/>
                <a:gd name="connsiteY101" fmla="*/ 581109 h 1972551"/>
                <a:gd name="connsiteX102" fmla="*/ 2516396 w 5316746"/>
                <a:gd name="connsiteY102" fmla="*/ 528721 h 1972551"/>
                <a:gd name="connsiteX103" fmla="*/ 2449721 w 5316746"/>
                <a:gd name="connsiteY103" fmla="*/ 514434 h 1972551"/>
                <a:gd name="connsiteX104" fmla="*/ 2468771 w 5316746"/>
                <a:gd name="connsiteY104" fmla="*/ 404896 h 1972551"/>
                <a:gd name="connsiteX105" fmla="*/ 2421146 w 5316746"/>
                <a:gd name="connsiteY105" fmla="*/ 395371 h 1972551"/>
                <a:gd name="connsiteX106" fmla="*/ 2340184 w 5316746"/>
                <a:gd name="connsiteY106" fmla="*/ 390609 h 1972551"/>
                <a:gd name="connsiteX107" fmla="*/ 2283034 w 5316746"/>
                <a:gd name="connsiteY107" fmla="*/ 423946 h 1972551"/>
                <a:gd name="connsiteX108" fmla="*/ 2278271 w 5316746"/>
                <a:gd name="connsiteY108" fmla="*/ 319171 h 1972551"/>
                <a:gd name="connsiteX109" fmla="*/ 2187784 w 5316746"/>
                <a:gd name="connsiteY109" fmla="*/ 371559 h 1972551"/>
                <a:gd name="connsiteX110" fmla="*/ 2140159 w 5316746"/>
                <a:gd name="connsiteY110" fmla="*/ 271546 h 1972551"/>
                <a:gd name="connsiteX111" fmla="*/ 2130634 w 5316746"/>
                <a:gd name="connsiteY111" fmla="*/ 223921 h 1972551"/>
                <a:gd name="connsiteX112" fmla="*/ 2102059 w 5316746"/>
                <a:gd name="connsiteY112" fmla="*/ 242971 h 1972551"/>
                <a:gd name="connsiteX113" fmla="*/ 2040146 w 5316746"/>
                <a:gd name="connsiteY113" fmla="*/ 171534 h 1972551"/>
                <a:gd name="connsiteX114" fmla="*/ 1997284 w 5316746"/>
                <a:gd name="connsiteY114" fmla="*/ 114384 h 1972551"/>
                <a:gd name="connsiteX115" fmla="*/ 1916321 w 5316746"/>
                <a:gd name="connsiteY115" fmla="*/ 157246 h 1972551"/>
                <a:gd name="connsiteX116" fmla="*/ 1882984 w 5316746"/>
                <a:gd name="connsiteY116" fmla="*/ 90571 h 1972551"/>
                <a:gd name="connsiteX117" fmla="*/ 1802021 w 5316746"/>
                <a:gd name="connsiteY117" fmla="*/ 133434 h 1972551"/>
                <a:gd name="connsiteX118" fmla="*/ 1749634 w 5316746"/>
                <a:gd name="connsiteY118" fmla="*/ 52471 h 1972551"/>
                <a:gd name="connsiteX119" fmla="*/ 1711534 w 5316746"/>
                <a:gd name="connsiteY119" fmla="*/ 38184 h 1972551"/>
                <a:gd name="connsiteX120" fmla="*/ 1649621 w 5316746"/>
                <a:gd name="connsiteY120" fmla="*/ 114384 h 1972551"/>
                <a:gd name="connsiteX121" fmla="*/ 1559134 w 5316746"/>
                <a:gd name="connsiteY121" fmla="*/ 123909 h 1972551"/>
                <a:gd name="connsiteX122" fmla="*/ 1492459 w 5316746"/>
                <a:gd name="connsiteY122" fmla="*/ 66759 h 1972551"/>
                <a:gd name="connsiteX123" fmla="*/ 1525796 w 5316746"/>
                <a:gd name="connsiteY123" fmla="*/ 84 h 1972551"/>
                <a:gd name="connsiteX124" fmla="*/ 1449596 w 5316746"/>
                <a:gd name="connsiteY124" fmla="*/ 81046 h 1972551"/>
                <a:gd name="connsiteX125" fmla="*/ 1397209 w 5316746"/>
                <a:gd name="connsiteY125" fmla="*/ 176296 h 1972551"/>
                <a:gd name="connsiteX126" fmla="*/ 1282909 w 5316746"/>
                <a:gd name="connsiteY126" fmla="*/ 238209 h 1972551"/>
                <a:gd name="connsiteX127" fmla="*/ 1192421 w 5316746"/>
                <a:gd name="connsiteY127" fmla="*/ 214396 h 1972551"/>
                <a:gd name="connsiteX128" fmla="*/ 1135271 w 5316746"/>
                <a:gd name="connsiteY128" fmla="*/ 166771 h 1972551"/>
                <a:gd name="connsiteX129" fmla="*/ 1063834 w 5316746"/>
                <a:gd name="connsiteY129" fmla="*/ 95334 h 1972551"/>
                <a:gd name="connsiteX130" fmla="*/ 1106696 w 5316746"/>
                <a:gd name="connsiteY130" fmla="*/ 252496 h 1972551"/>
                <a:gd name="connsiteX131" fmla="*/ 1082884 w 5316746"/>
                <a:gd name="connsiteY131" fmla="*/ 352509 h 1972551"/>
                <a:gd name="connsiteX132" fmla="*/ 1001921 w 5316746"/>
                <a:gd name="connsiteY132" fmla="*/ 295359 h 1972551"/>
                <a:gd name="connsiteX133" fmla="*/ 940009 w 5316746"/>
                <a:gd name="connsiteY133" fmla="*/ 162009 h 1972551"/>
                <a:gd name="connsiteX134" fmla="*/ 925721 w 5316746"/>
                <a:gd name="connsiteY134" fmla="*/ 133434 h 1972551"/>
                <a:gd name="connsiteX135" fmla="*/ 1011446 w 5316746"/>
                <a:gd name="connsiteY135" fmla="*/ 414421 h 1972551"/>
                <a:gd name="connsiteX136" fmla="*/ 1063834 w 5316746"/>
                <a:gd name="connsiteY136" fmla="*/ 604921 h 1972551"/>
                <a:gd name="connsiteX137" fmla="*/ 1092409 w 5316746"/>
                <a:gd name="connsiteY137" fmla="*/ 709696 h 1972551"/>
                <a:gd name="connsiteX138" fmla="*/ 1206709 w 5316746"/>
                <a:gd name="connsiteY138" fmla="*/ 781134 h 1972551"/>
                <a:gd name="connsiteX139" fmla="*/ 1373396 w 5316746"/>
                <a:gd name="connsiteY139" fmla="*/ 881146 h 1972551"/>
                <a:gd name="connsiteX140" fmla="*/ 1454359 w 5316746"/>
                <a:gd name="connsiteY140" fmla="*/ 952584 h 1972551"/>
                <a:gd name="connsiteX141" fmla="*/ 1268621 w 5316746"/>
                <a:gd name="connsiteY141" fmla="*/ 947821 h 1972551"/>
                <a:gd name="connsiteX142" fmla="*/ 1082884 w 5316746"/>
                <a:gd name="connsiteY142" fmla="*/ 938296 h 1972551"/>
                <a:gd name="connsiteX143" fmla="*/ 763796 w 5316746"/>
                <a:gd name="connsiteY143" fmla="*/ 919246 h 1972551"/>
                <a:gd name="connsiteX144" fmla="*/ 587584 w 5316746"/>
                <a:gd name="connsiteY144" fmla="*/ 924009 h 197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5316746" h="1972551">
                  <a:moveTo>
                    <a:pt x="587584" y="924009"/>
                  </a:moveTo>
                  <a:cubicBezTo>
                    <a:pt x="553849" y="860112"/>
                    <a:pt x="520115" y="796215"/>
                    <a:pt x="468521" y="785896"/>
                  </a:cubicBezTo>
                  <a:cubicBezTo>
                    <a:pt x="416927" y="775577"/>
                    <a:pt x="315327" y="827965"/>
                    <a:pt x="278021" y="862096"/>
                  </a:cubicBezTo>
                  <a:cubicBezTo>
                    <a:pt x="240715" y="896227"/>
                    <a:pt x="273259" y="958934"/>
                    <a:pt x="244684" y="990684"/>
                  </a:cubicBezTo>
                  <a:cubicBezTo>
                    <a:pt x="216109" y="1022434"/>
                    <a:pt x="142290" y="1024021"/>
                    <a:pt x="106571" y="1052596"/>
                  </a:cubicBezTo>
                  <a:cubicBezTo>
                    <a:pt x="70852" y="1081171"/>
                    <a:pt x="47834" y="1139115"/>
                    <a:pt x="30371" y="1162134"/>
                  </a:cubicBezTo>
                  <a:cubicBezTo>
                    <a:pt x="12908" y="1185153"/>
                    <a:pt x="4971" y="1167690"/>
                    <a:pt x="1796" y="1190709"/>
                  </a:cubicBezTo>
                  <a:cubicBezTo>
                    <a:pt x="-1379" y="1213728"/>
                    <a:pt x="10527" y="1271671"/>
                    <a:pt x="11321" y="1300246"/>
                  </a:cubicBezTo>
                  <a:cubicBezTo>
                    <a:pt x="12115" y="1328821"/>
                    <a:pt x="-10903" y="1333584"/>
                    <a:pt x="6559" y="1362159"/>
                  </a:cubicBezTo>
                  <a:cubicBezTo>
                    <a:pt x="24021" y="1390734"/>
                    <a:pt x="56565" y="1433596"/>
                    <a:pt x="116096" y="1471696"/>
                  </a:cubicBezTo>
                  <a:cubicBezTo>
                    <a:pt x="175627" y="1509796"/>
                    <a:pt x="273259" y="1559009"/>
                    <a:pt x="363746" y="1590759"/>
                  </a:cubicBezTo>
                  <a:cubicBezTo>
                    <a:pt x="454233" y="1622509"/>
                    <a:pt x="575677" y="1639971"/>
                    <a:pt x="659021" y="1662196"/>
                  </a:cubicBezTo>
                  <a:cubicBezTo>
                    <a:pt x="742365" y="1684421"/>
                    <a:pt x="808247" y="1705853"/>
                    <a:pt x="863809" y="1724109"/>
                  </a:cubicBezTo>
                  <a:cubicBezTo>
                    <a:pt x="919371" y="1742365"/>
                    <a:pt x="959059" y="1748715"/>
                    <a:pt x="992396" y="1771734"/>
                  </a:cubicBezTo>
                  <a:cubicBezTo>
                    <a:pt x="1025733" y="1794753"/>
                    <a:pt x="1046371" y="1835233"/>
                    <a:pt x="1063834" y="1862221"/>
                  </a:cubicBezTo>
                  <a:cubicBezTo>
                    <a:pt x="1081297" y="1889209"/>
                    <a:pt x="1059865" y="1917784"/>
                    <a:pt x="1097171" y="1933659"/>
                  </a:cubicBezTo>
                  <a:cubicBezTo>
                    <a:pt x="1134477" y="1949534"/>
                    <a:pt x="1227346" y="1951121"/>
                    <a:pt x="1287671" y="1957471"/>
                  </a:cubicBezTo>
                  <a:cubicBezTo>
                    <a:pt x="1347996" y="1963821"/>
                    <a:pt x="1420227" y="1975728"/>
                    <a:pt x="1459121" y="1971759"/>
                  </a:cubicBezTo>
                  <a:cubicBezTo>
                    <a:pt x="1498015" y="1967790"/>
                    <a:pt x="1501190" y="1950328"/>
                    <a:pt x="1521034" y="1933659"/>
                  </a:cubicBezTo>
                  <a:cubicBezTo>
                    <a:pt x="1540878" y="1916990"/>
                    <a:pt x="1567072" y="1890002"/>
                    <a:pt x="1578184" y="1871746"/>
                  </a:cubicBezTo>
                  <a:cubicBezTo>
                    <a:pt x="1589297" y="1853490"/>
                    <a:pt x="1563897" y="1817771"/>
                    <a:pt x="1587709" y="1824121"/>
                  </a:cubicBezTo>
                  <a:cubicBezTo>
                    <a:pt x="1611521" y="1830471"/>
                    <a:pt x="1675022" y="1895559"/>
                    <a:pt x="1721059" y="1909846"/>
                  </a:cubicBezTo>
                  <a:cubicBezTo>
                    <a:pt x="1767096" y="1924133"/>
                    <a:pt x="1824247" y="1916196"/>
                    <a:pt x="1863934" y="1909846"/>
                  </a:cubicBezTo>
                  <a:cubicBezTo>
                    <a:pt x="1903621" y="1903496"/>
                    <a:pt x="1925847" y="1881271"/>
                    <a:pt x="1959184" y="1871746"/>
                  </a:cubicBezTo>
                  <a:cubicBezTo>
                    <a:pt x="1992522" y="1862221"/>
                    <a:pt x="2033797" y="1869365"/>
                    <a:pt x="2063959" y="1852696"/>
                  </a:cubicBezTo>
                  <a:cubicBezTo>
                    <a:pt x="2094122" y="1836027"/>
                    <a:pt x="2121903" y="1797134"/>
                    <a:pt x="2140159" y="1771734"/>
                  </a:cubicBezTo>
                  <a:cubicBezTo>
                    <a:pt x="2158415" y="1746334"/>
                    <a:pt x="2133015" y="1709821"/>
                    <a:pt x="2173496" y="1700296"/>
                  </a:cubicBezTo>
                  <a:cubicBezTo>
                    <a:pt x="2213977" y="1690771"/>
                    <a:pt x="2309227" y="1717759"/>
                    <a:pt x="2383046" y="1714584"/>
                  </a:cubicBezTo>
                  <a:cubicBezTo>
                    <a:pt x="2456865" y="1711409"/>
                    <a:pt x="2565609" y="1689977"/>
                    <a:pt x="2616409" y="1681246"/>
                  </a:cubicBezTo>
                  <a:cubicBezTo>
                    <a:pt x="2667209" y="1672515"/>
                    <a:pt x="2670384" y="1649496"/>
                    <a:pt x="2687846" y="1662196"/>
                  </a:cubicBezTo>
                  <a:cubicBezTo>
                    <a:pt x="2705309" y="1674896"/>
                    <a:pt x="2699753" y="1737602"/>
                    <a:pt x="2721184" y="1757446"/>
                  </a:cubicBezTo>
                  <a:cubicBezTo>
                    <a:pt x="2742615" y="1777290"/>
                    <a:pt x="2795003" y="1773322"/>
                    <a:pt x="2816434" y="1781259"/>
                  </a:cubicBezTo>
                  <a:cubicBezTo>
                    <a:pt x="2837865" y="1789196"/>
                    <a:pt x="2828340" y="1800309"/>
                    <a:pt x="2849771" y="1805071"/>
                  </a:cubicBezTo>
                  <a:cubicBezTo>
                    <a:pt x="2871202" y="1809833"/>
                    <a:pt x="2923590" y="1801897"/>
                    <a:pt x="2945021" y="1809834"/>
                  </a:cubicBezTo>
                  <a:cubicBezTo>
                    <a:pt x="2966452" y="1817771"/>
                    <a:pt x="2964865" y="1848727"/>
                    <a:pt x="2978359" y="1852696"/>
                  </a:cubicBezTo>
                  <a:cubicBezTo>
                    <a:pt x="2991853" y="1856665"/>
                    <a:pt x="2997409" y="1835234"/>
                    <a:pt x="3025984" y="1833646"/>
                  </a:cubicBezTo>
                  <a:cubicBezTo>
                    <a:pt x="3054559" y="1832059"/>
                    <a:pt x="3110915" y="1846346"/>
                    <a:pt x="3149809" y="1843171"/>
                  </a:cubicBezTo>
                  <a:cubicBezTo>
                    <a:pt x="3188703" y="1839996"/>
                    <a:pt x="3218865" y="1814596"/>
                    <a:pt x="3259346" y="1814596"/>
                  </a:cubicBezTo>
                  <a:cubicBezTo>
                    <a:pt x="3299827" y="1814596"/>
                    <a:pt x="3359359" y="1847140"/>
                    <a:pt x="3392696" y="1843171"/>
                  </a:cubicBezTo>
                  <a:cubicBezTo>
                    <a:pt x="3426033" y="1839202"/>
                    <a:pt x="3425240" y="1799515"/>
                    <a:pt x="3459371" y="1790784"/>
                  </a:cubicBezTo>
                  <a:cubicBezTo>
                    <a:pt x="3493502" y="1782053"/>
                    <a:pt x="3597484" y="1790784"/>
                    <a:pt x="3597484" y="1790784"/>
                  </a:cubicBezTo>
                  <a:cubicBezTo>
                    <a:pt x="3633996" y="1790784"/>
                    <a:pt x="3655427" y="1792371"/>
                    <a:pt x="3678446" y="1790784"/>
                  </a:cubicBezTo>
                  <a:cubicBezTo>
                    <a:pt x="3701465" y="1789197"/>
                    <a:pt x="3737183" y="1796340"/>
                    <a:pt x="3735596" y="1781259"/>
                  </a:cubicBezTo>
                  <a:cubicBezTo>
                    <a:pt x="3734009" y="1766178"/>
                    <a:pt x="3691146" y="1721727"/>
                    <a:pt x="3668921" y="1700296"/>
                  </a:cubicBezTo>
                  <a:cubicBezTo>
                    <a:pt x="3646696" y="1678865"/>
                    <a:pt x="3581608" y="1664577"/>
                    <a:pt x="3602246" y="1652671"/>
                  </a:cubicBezTo>
                  <a:cubicBezTo>
                    <a:pt x="3622884" y="1640765"/>
                    <a:pt x="3699877" y="1628859"/>
                    <a:pt x="3792746" y="1628859"/>
                  </a:cubicBezTo>
                  <a:cubicBezTo>
                    <a:pt x="3885615" y="1628859"/>
                    <a:pt x="4057065" y="1651877"/>
                    <a:pt x="4159459" y="1652671"/>
                  </a:cubicBezTo>
                  <a:cubicBezTo>
                    <a:pt x="4261853" y="1653465"/>
                    <a:pt x="4345197" y="1624890"/>
                    <a:pt x="4407109" y="1633621"/>
                  </a:cubicBezTo>
                  <a:cubicBezTo>
                    <a:pt x="4469021" y="1642352"/>
                    <a:pt x="4510297" y="1698709"/>
                    <a:pt x="4530934" y="1705059"/>
                  </a:cubicBezTo>
                  <a:cubicBezTo>
                    <a:pt x="4551571" y="1711409"/>
                    <a:pt x="4511090" y="1674102"/>
                    <a:pt x="4530934" y="1671721"/>
                  </a:cubicBezTo>
                  <a:cubicBezTo>
                    <a:pt x="4550778" y="1669340"/>
                    <a:pt x="4618246" y="1689183"/>
                    <a:pt x="4649996" y="1690771"/>
                  </a:cubicBezTo>
                  <a:cubicBezTo>
                    <a:pt x="4681746" y="1692359"/>
                    <a:pt x="4699209" y="1690771"/>
                    <a:pt x="4721434" y="1681246"/>
                  </a:cubicBezTo>
                  <a:cubicBezTo>
                    <a:pt x="4743659" y="1671721"/>
                    <a:pt x="4766677" y="1648702"/>
                    <a:pt x="4783346" y="1633621"/>
                  </a:cubicBezTo>
                  <a:cubicBezTo>
                    <a:pt x="4800015" y="1618540"/>
                    <a:pt x="4780171" y="1606634"/>
                    <a:pt x="4821446" y="1590759"/>
                  </a:cubicBezTo>
                  <a:cubicBezTo>
                    <a:pt x="4862721" y="1574884"/>
                    <a:pt x="4992102" y="1553452"/>
                    <a:pt x="5030996" y="1538371"/>
                  </a:cubicBezTo>
                  <a:cubicBezTo>
                    <a:pt x="5069890" y="1523290"/>
                    <a:pt x="5057190" y="1512177"/>
                    <a:pt x="5054809" y="1500271"/>
                  </a:cubicBezTo>
                  <a:cubicBezTo>
                    <a:pt x="5052428" y="1488365"/>
                    <a:pt x="4990515" y="1482015"/>
                    <a:pt x="5016709" y="1466934"/>
                  </a:cubicBezTo>
                  <a:cubicBezTo>
                    <a:pt x="5042903" y="1451853"/>
                    <a:pt x="5172284" y="1435184"/>
                    <a:pt x="5211971" y="1409784"/>
                  </a:cubicBezTo>
                  <a:cubicBezTo>
                    <a:pt x="5251659" y="1384384"/>
                    <a:pt x="5267534" y="1337553"/>
                    <a:pt x="5254834" y="1314534"/>
                  </a:cubicBezTo>
                  <a:cubicBezTo>
                    <a:pt x="5242134" y="1291515"/>
                    <a:pt x="5132596" y="1285165"/>
                    <a:pt x="5135771" y="1271671"/>
                  </a:cubicBezTo>
                  <a:cubicBezTo>
                    <a:pt x="5138946" y="1258177"/>
                    <a:pt x="5246897" y="1255002"/>
                    <a:pt x="5273884" y="1233571"/>
                  </a:cubicBezTo>
                  <a:cubicBezTo>
                    <a:pt x="5300871" y="1212140"/>
                    <a:pt x="5294521" y="1170072"/>
                    <a:pt x="5297696" y="1143084"/>
                  </a:cubicBezTo>
                  <a:cubicBezTo>
                    <a:pt x="5300871" y="1116096"/>
                    <a:pt x="5289759" y="1103396"/>
                    <a:pt x="5292934" y="1071646"/>
                  </a:cubicBezTo>
                  <a:cubicBezTo>
                    <a:pt x="5296109" y="1039896"/>
                    <a:pt x="5316746" y="981953"/>
                    <a:pt x="5316746" y="952584"/>
                  </a:cubicBezTo>
                  <a:cubicBezTo>
                    <a:pt x="5316746" y="923215"/>
                    <a:pt x="5300078" y="915278"/>
                    <a:pt x="5292934" y="895434"/>
                  </a:cubicBezTo>
                  <a:cubicBezTo>
                    <a:pt x="5285790" y="875590"/>
                    <a:pt x="5287378" y="844633"/>
                    <a:pt x="5273884" y="833521"/>
                  </a:cubicBezTo>
                  <a:cubicBezTo>
                    <a:pt x="5260390" y="822408"/>
                    <a:pt x="5238959" y="824790"/>
                    <a:pt x="5211971" y="828759"/>
                  </a:cubicBezTo>
                  <a:cubicBezTo>
                    <a:pt x="5184984" y="832728"/>
                    <a:pt x="5121484" y="866859"/>
                    <a:pt x="5111959" y="857334"/>
                  </a:cubicBezTo>
                  <a:cubicBezTo>
                    <a:pt x="5102434" y="847809"/>
                    <a:pt x="5145296" y="795421"/>
                    <a:pt x="5154821" y="771609"/>
                  </a:cubicBezTo>
                  <a:cubicBezTo>
                    <a:pt x="5164346" y="747796"/>
                    <a:pt x="5177840" y="725572"/>
                    <a:pt x="5169109" y="714459"/>
                  </a:cubicBezTo>
                  <a:cubicBezTo>
                    <a:pt x="5160378" y="703346"/>
                    <a:pt x="5135771" y="713665"/>
                    <a:pt x="5102434" y="704934"/>
                  </a:cubicBezTo>
                  <a:cubicBezTo>
                    <a:pt x="5069097" y="696203"/>
                    <a:pt x="5009565" y="658102"/>
                    <a:pt x="4969084" y="662071"/>
                  </a:cubicBezTo>
                  <a:cubicBezTo>
                    <a:pt x="4928603" y="666040"/>
                    <a:pt x="4893677" y="720808"/>
                    <a:pt x="4859546" y="728746"/>
                  </a:cubicBezTo>
                  <a:cubicBezTo>
                    <a:pt x="4825415" y="736684"/>
                    <a:pt x="4793665" y="703346"/>
                    <a:pt x="4764296" y="709696"/>
                  </a:cubicBezTo>
                  <a:cubicBezTo>
                    <a:pt x="4734927" y="716046"/>
                    <a:pt x="4711115" y="745415"/>
                    <a:pt x="4683334" y="766846"/>
                  </a:cubicBezTo>
                  <a:cubicBezTo>
                    <a:pt x="4655553" y="788277"/>
                    <a:pt x="4624596" y="805740"/>
                    <a:pt x="4597609" y="838284"/>
                  </a:cubicBezTo>
                  <a:cubicBezTo>
                    <a:pt x="4570622" y="870828"/>
                    <a:pt x="4546809" y="920040"/>
                    <a:pt x="4521409" y="962109"/>
                  </a:cubicBezTo>
                  <a:cubicBezTo>
                    <a:pt x="4496009" y="1004178"/>
                    <a:pt x="4474578" y="1054977"/>
                    <a:pt x="4445209" y="1090696"/>
                  </a:cubicBezTo>
                  <a:cubicBezTo>
                    <a:pt x="4415840" y="1126415"/>
                    <a:pt x="4386471" y="1156577"/>
                    <a:pt x="4345196" y="1176421"/>
                  </a:cubicBezTo>
                  <a:cubicBezTo>
                    <a:pt x="4303921" y="1196265"/>
                    <a:pt x="4238040" y="1207378"/>
                    <a:pt x="4197559" y="1209759"/>
                  </a:cubicBezTo>
                  <a:cubicBezTo>
                    <a:pt x="4157078" y="1212140"/>
                    <a:pt x="4104690" y="1208171"/>
                    <a:pt x="4102309" y="1190709"/>
                  </a:cubicBezTo>
                  <a:cubicBezTo>
                    <a:pt x="4099928" y="1173247"/>
                    <a:pt x="4174540" y="1125621"/>
                    <a:pt x="4183271" y="1104984"/>
                  </a:cubicBezTo>
                  <a:cubicBezTo>
                    <a:pt x="4192002" y="1084347"/>
                    <a:pt x="4170571" y="1076409"/>
                    <a:pt x="4154696" y="1066884"/>
                  </a:cubicBezTo>
                  <a:cubicBezTo>
                    <a:pt x="4138821" y="1057359"/>
                    <a:pt x="4104690" y="1059740"/>
                    <a:pt x="4088021" y="1047834"/>
                  </a:cubicBezTo>
                  <a:cubicBezTo>
                    <a:pt x="4071352" y="1035928"/>
                    <a:pt x="4045159" y="1008940"/>
                    <a:pt x="4054684" y="995446"/>
                  </a:cubicBezTo>
                  <a:cubicBezTo>
                    <a:pt x="4064209" y="981952"/>
                    <a:pt x="4145171" y="966871"/>
                    <a:pt x="4145171" y="966871"/>
                  </a:cubicBezTo>
                  <a:cubicBezTo>
                    <a:pt x="4161840" y="958140"/>
                    <a:pt x="4164221" y="955759"/>
                    <a:pt x="4154696" y="943059"/>
                  </a:cubicBezTo>
                  <a:cubicBezTo>
                    <a:pt x="4145171" y="930359"/>
                    <a:pt x="4117390" y="916865"/>
                    <a:pt x="4088021" y="890671"/>
                  </a:cubicBezTo>
                  <a:cubicBezTo>
                    <a:pt x="4058652" y="864477"/>
                    <a:pt x="4024522" y="814471"/>
                    <a:pt x="3978484" y="785896"/>
                  </a:cubicBezTo>
                  <a:cubicBezTo>
                    <a:pt x="3932446" y="757321"/>
                    <a:pt x="3868152" y="746208"/>
                    <a:pt x="3811796" y="719221"/>
                  </a:cubicBezTo>
                  <a:cubicBezTo>
                    <a:pt x="3755440" y="692233"/>
                    <a:pt x="3697496" y="650165"/>
                    <a:pt x="3640346" y="623971"/>
                  </a:cubicBezTo>
                  <a:cubicBezTo>
                    <a:pt x="3583196" y="597777"/>
                    <a:pt x="3528427" y="568409"/>
                    <a:pt x="3468896" y="562059"/>
                  </a:cubicBezTo>
                  <a:cubicBezTo>
                    <a:pt x="3409365" y="555709"/>
                    <a:pt x="3283159" y="585871"/>
                    <a:pt x="3283159" y="585871"/>
                  </a:cubicBezTo>
                  <a:cubicBezTo>
                    <a:pt x="3203784" y="595396"/>
                    <a:pt x="3061702" y="615240"/>
                    <a:pt x="2992646" y="619209"/>
                  </a:cubicBezTo>
                  <a:cubicBezTo>
                    <a:pt x="2923590" y="623178"/>
                    <a:pt x="2906127" y="596984"/>
                    <a:pt x="2868821" y="609684"/>
                  </a:cubicBezTo>
                  <a:cubicBezTo>
                    <a:pt x="2831515" y="622384"/>
                    <a:pt x="2801353" y="670009"/>
                    <a:pt x="2768809" y="695409"/>
                  </a:cubicBezTo>
                  <a:cubicBezTo>
                    <a:pt x="2736265" y="720809"/>
                    <a:pt x="2697371" y="735097"/>
                    <a:pt x="2673559" y="762084"/>
                  </a:cubicBezTo>
                  <a:cubicBezTo>
                    <a:pt x="2649747" y="789071"/>
                    <a:pt x="2644190" y="844634"/>
                    <a:pt x="2625934" y="857334"/>
                  </a:cubicBezTo>
                  <a:cubicBezTo>
                    <a:pt x="2607678" y="870034"/>
                    <a:pt x="2583865" y="847015"/>
                    <a:pt x="2564021" y="838284"/>
                  </a:cubicBezTo>
                  <a:cubicBezTo>
                    <a:pt x="2544177" y="829553"/>
                    <a:pt x="2498934" y="850190"/>
                    <a:pt x="2506871" y="804946"/>
                  </a:cubicBezTo>
                  <a:cubicBezTo>
                    <a:pt x="2514808" y="759702"/>
                    <a:pt x="2602915" y="604127"/>
                    <a:pt x="2611646" y="566821"/>
                  </a:cubicBezTo>
                  <a:cubicBezTo>
                    <a:pt x="2620377" y="529515"/>
                    <a:pt x="2575134" y="587459"/>
                    <a:pt x="2559259" y="581109"/>
                  </a:cubicBezTo>
                  <a:cubicBezTo>
                    <a:pt x="2543384" y="574759"/>
                    <a:pt x="2534652" y="539833"/>
                    <a:pt x="2516396" y="528721"/>
                  </a:cubicBezTo>
                  <a:cubicBezTo>
                    <a:pt x="2498140" y="517608"/>
                    <a:pt x="2457659" y="535071"/>
                    <a:pt x="2449721" y="514434"/>
                  </a:cubicBezTo>
                  <a:cubicBezTo>
                    <a:pt x="2441784" y="493796"/>
                    <a:pt x="2473533" y="424740"/>
                    <a:pt x="2468771" y="404896"/>
                  </a:cubicBezTo>
                  <a:cubicBezTo>
                    <a:pt x="2464009" y="385052"/>
                    <a:pt x="2442577" y="397752"/>
                    <a:pt x="2421146" y="395371"/>
                  </a:cubicBezTo>
                  <a:cubicBezTo>
                    <a:pt x="2399715" y="392990"/>
                    <a:pt x="2363203" y="385846"/>
                    <a:pt x="2340184" y="390609"/>
                  </a:cubicBezTo>
                  <a:cubicBezTo>
                    <a:pt x="2317165" y="395371"/>
                    <a:pt x="2293353" y="435852"/>
                    <a:pt x="2283034" y="423946"/>
                  </a:cubicBezTo>
                  <a:cubicBezTo>
                    <a:pt x="2272715" y="412040"/>
                    <a:pt x="2294146" y="327902"/>
                    <a:pt x="2278271" y="319171"/>
                  </a:cubicBezTo>
                  <a:cubicBezTo>
                    <a:pt x="2262396" y="310440"/>
                    <a:pt x="2210803" y="379496"/>
                    <a:pt x="2187784" y="371559"/>
                  </a:cubicBezTo>
                  <a:cubicBezTo>
                    <a:pt x="2164765" y="363622"/>
                    <a:pt x="2149684" y="296152"/>
                    <a:pt x="2140159" y="271546"/>
                  </a:cubicBezTo>
                  <a:cubicBezTo>
                    <a:pt x="2130634" y="246940"/>
                    <a:pt x="2136984" y="228683"/>
                    <a:pt x="2130634" y="223921"/>
                  </a:cubicBezTo>
                  <a:cubicBezTo>
                    <a:pt x="2124284" y="219159"/>
                    <a:pt x="2117140" y="251702"/>
                    <a:pt x="2102059" y="242971"/>
                  </a:cubicBezTo>
                  <a:cubicBezTo>
                    <a:pt x="2086978" y="234240"/>
                    <a:pt x="2057609" y="192965"/>
                    <a:pt x="2040146" y="171534"/>
                  </a:cubicBezTo>
                  <a:cubicBezTo>
                    <a:pt x="2022683" y="150103"/>
                    <a:pt x="2017921" y="116765"/>
                    <a:pt x="1997284" y="114384"/>
                  </a:cubicBezTo>
                  <a:cubicBezTo>
                    <a:pt x="1976647" y="112003"/>
                    <a:pt x="1935371" y="161215"/>
                    <a:pt x="1916321" y="157246"/>
                  </a:cubicBezTo>
                  <a:cubicBezTo>
                    <a:pt x="1897271" y="153277"/>
                    <a:pt x="1902034" y="94540"/>
                    <a:pt x="1882984" y="90571"/>
                  </a:cubicBezTo>
                  <a:cubicBezTo>
                    <a:pt x="1863934" y="86602"/>
                    <a:pt x="1824246" y="139784"/>
                    <a:pt x="1802021" y="133434"/>
                  </a:cubicBezTo>
                  <a:cubicBezTo>
                    <a:pt x="1779796" y="127084"/>
                    <a:pt x="1764715" y="68346"/>
                    <a:pt x="1749634" y="52471"/>
                  </a:cubicBezTo>
                  <a:cubicBezTo>
                    <a:pt x="1734553" y="36596"/>
                    <a:pt x="1728203" y="27865"/>
                    <a:pt x="1711534" y="38184"/>
                  </a:cubicBezTo>
                  <a:cubicBezTo>
                    <a:pt x="1694865" y="48503"/>
                    <a:pt x="1675021" y="100097"/>
                    <a:pt x="1649621" y="114384"/>
                  </a:cubicBezTo>
                  <a:cubicBezTo>
                    <a:pt x="1624221" y="128671"/>
                    <a:pt x="1585328" y="131846"/>
                    <a:pt x="1559134" y="123909"/>
                  </a:cubicBezTo>
                  <a:cubicBezTo>
                    <a:pt x="1532940" y="115972"/>
                    <a:pt x="1498015" y="87396"/>
                    <a:pt x="1492459" y="66759"/>
                  </a:cubicBezTo>
                  <a:cubicBezTo>
                    <a:pt x="1486903" y="46122"/>
                    <a:pt x="1532940" y="-2297"/>
                    <a:pt x="1525796" y="84"/>
                  </a:cubicBezTo>
                  <a:cubicBezTo>
                    <a:pt x="1518652" y="2465"/>
                    <a:pt x="1471027" y="51677"/>
                    <a:pt x="1449596" y="81046"/>
                  </a:cubicBezTo>
                  <a:cubicBezTo>
                    <a:pt x="1428165" y="110415"/>
                    <a:pt x="1424990" y="150102"/>
                    <a:pt x="1397209" y="176296"/>
                  </a:cubicBezTo>
                  <a:cubicBezTo>
                    <a:pt x="1369428" y="202490"/>
                    <a:pt x="1317040" y="231859"/>
                    <a:pt x="1282909" y="238209"/>
                  </a:cubicBezTo>
                  <a:cubicBezTo>
                    <a:pt x="1248778" y="244559"/>
                    <a:pt x="1217027" y="226302"/>
                    <a:pt x="1192421" y="214396"/>
                  </a:cubicBezTo>
                  <a:cubicBezTo>
                    <a:pt x="1167815" y="202490"/>
                    <a:pt x="1156702" y="186614"/>
                    <a:pt x="1135271" y="166771"/>
                  </a:cubicBezTo>
                  <a:cubicBezTo>
                    <a:pt x="1113840" y="146928"/>
                    <a:pt x="1068597" y="81046"/>
                    <a:pt x="1063834" y="95334"/>
                  </a:cubicBezTo>
                  <a:cubicBezTo>
                    <a:pt x="1059071" y="109622"/>
                    <a:pt x="1103521" y="209634"/>
                    <a:pt x="1106696" y="252496"/>
                  </a:cubicBezTo>
                  <a:cubicBezTo>
                    <a:pt x="1109871" y="295358"/>
                    <a:pt x="1100346" y="345365"/>
                    <a:pt x="1082884" y="352509"/>
                  </a:cubicBezTo>
                  <a:cubicBezTo>
                    <a:pt x="1065422" y="359653"/>
                    <a:pt x="1025733" y="327109"/>
                    <a:pt x="1001921" y="295359"/>
                  </a:cubicBezTo>
                  <a:cubicBezTo>
                    <a:pt x="978109" y="263609"/>
                    <a:pt x="952709" y="188996"/>
                    <a:pt x="940009" y="162009"/>
                  </a:cubicBezTo>
                  <a:cubicBezTo>
                    <a:pt x="927309" y="135022"/>
                    <a:pt x="913815" y="91365"/>
                    <a:pt x="925721" y="133434"/>
                  </a:cubicBezTo>
                  <a:cubicBezTo>
                    <a:pt x="937627" y="175503"/>
                    <a:pt x="988427" y="335840"/>
                    <a:pt x="1011446" y="414421"/>
                  </a:cubicBezTo>
                  <a:cubicBezTo>
                    <a:pt x="1034465" y="493002"/>
                    <a:pt x="1050340" y="555708"/>
                    <a:pt x="1063834" y="604921"/>
                  </a:cubicBezTo>
                  <a:cubicBezTo>
                    <a:pt x="1077328" y="654133"/>
                    <a:pt x="1068597" y="680327"/>
                    <a:pt x="1092409" y="709696"/>
                  </a:cubicBezTo>
                  <a:cubicBezTo>
                    <a:pt x="1116221" y="739065"/>
                    <a:pt x="1159878" y="752559"/>
                    <a:pt x="1206709" y="781134"/>
                  </a:cubicBezTo>
                  <a:cubicBezTo>
                    <a:pt x="1253540" y="809709"/>
                    <a:pt x="1332121" y="852571"/>
                    <a:pt x="1373396" y="881146"/>
                  </a:cubicBezTo>
                  <a:cubicBezTo>
                    <a:pt x="1414671" y="909721"/>
                    <a:pt x="1471821" y="941472"/>
                    <a:pt x="1454359" y="952584"/>
                  </a:cubicBezTo>
                  <a:cubicBezTo>
                    <a:pt x="1436897" y="963696"/>
                    <a:pt x="1330533" y="950202"/>
                    <a:pt x="1268621" y="947821"/>
                  </a:cubicBezTo>
                  <a:cubicBezTo>
                    <a:pt x="1206709" y="945440"/>
                    <a:pt x="1082884" y="938296"/>
                    <a:pt x="1082884" y="938296"/>
                  </a:cubicBezTo>
                  <a:lnTo>
                    <a:pt x="763796" y="919246"/>
                  </a:lnTo>
                  <a:lnTo>
                    <a:pt x="587584" y="924009"/>
                  </a:lnTo>
                  <a:close/>
                </a:path>
              </a:pathLst>
            </a:cu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sp>
        <p:nvSpPr>
          <p:cNvPr id="24" name="직사각형 23"/>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4243319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0"/>
            <a:ext cx="12192000" cy="6858000"/>
          </a:xfrm>
          <a:prstGeom prst="rect">
            <a:avLst/>
          </a:pr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2" cstate="print">
            <a:extLst>
              <a:ext uri="{BEBA8EAE-BF5A-486C-A8C5-ECC9F3942E4B}">
                <a14:imgProps xmlns:a14="http://schemas.microsoft.com/office/drawing/2010/main">
                  <a14:imgLayer r:embed="rId3">
                    <a14:imgEffect>
                      <a14:saturation sat="98000"/>
                    </a14:imgEffect>
                    <a14:imgEffect>
                      <a14:brightnessContrast bright="-41000" contrast="18000"/>
                    </a14:imgEffect>
                  </a14:imgLayer>
                </a14:imgProps>
              </a:ext>
              <a:ext uri="{28A0092B-C50C-407E-A947-70E740481C1C}">
                <a14:useLocalDpi xmlns:a14="http://schemas.microsoft.com/office/drawing/2010/main" val="0"/>
              </a:ext>
            </a:extLst>
          </a:blip>
          <a:stretch>
            <a:fillRect/>
          </a:stretch>
        </p:blipFill>
        <p:spPr>
          <a:xfrm flipV="1">
            <a:off x="4241321" y="-333035"/>
            <a:ext cx="8236430" cy="5154498"/>
          </a:xfrm>
          <a:prstGeom prst="rect">
            <a:avLst/>
          </a:prstGeom>
          <a:effectLst>
            <a:softEdge rad="508000"/>
          </a:effectLst>
        </p:spPr>
      </p:pic>
      <p:sp>
        <p:nvSpPr>
          <p:cNvPr id="7" name="직사각형 6"/>
          <p:cNvSpPr/>
          <p:nvPr/>
        </p:nvSpPr>
        <p:spPr>
          <a:xfrm>
            <a:off x="145142" y="3159383"/>
            <a:ext cx="12046858" cy="461665"/>
          </a:xfrm>
          <a:prstGeom prst="rect">
            <a:avLst/>
          </a:prstGeom>
        </p:spPr>
        <p:txBody>
          <a:bodyPr wrap="square">
            <a:spAutoFit/>
          </a:bodyPr>
          <a:lstStyle/>
          <a:p>
            <a:pPr algn="ctr"/>
            <a:r>
              <a:rPr lang="en-US" altLang="ko-KR" sz="2400" b="1" dirty="0">
                <a:solidFill>
                  <a:schemeClr val="bg1"/>
                </a:solidFill>
              </a:rPr>
              <a:t>General</a:t>
            </a:r>
            <a:r>
              <a:rPr lang="ko-KR" altLang="en-US" sz="2400" b="1" dirty="0">
                <a:solidFill>
                  <a:schemeClr val="bg1"/>
                </a:solidFill>
              </a:rPr>
              <a:t> </a:t>
            </a:r>
            <a:r>
              <a:rPr lang="en-US" altLang="ko-KR" sz="2400" b="1" dirty="0">
                <a:solidFill>
                  <a:schemeClr val="bg1"/>
                </a:solidFill>
              </a:rPr>
              <a:t>introduction</a:t>
            </a:r>
          </a:p>
        </p:txBody>
      </p:sp>
      <p:pic>
        <p:nvPicPr>
          <p:cNvPr id="10" name="그림 9"/>
          <p:cNvPicPr>
            <a:picLocks noChangeAspect="1"/>
          </p:cNvPicPr>
          <p:nvPr/>
        </p:nvPicPr>
        <p:blipFill>
          <a:blip r:embed="rId4">
            <a:lum bright="70000" contrast="-70000"/>
          </a:blip>
          <a:stretch>
            <a:fillRect/>
          </a:stretch>
        </p:blipFill>
        <p:spPr>
          <a:xfrm>
            <a:off x="143320" y="5944169"/>
            <a:ext cx="785595" cy="846651"/>
          </a:xfrm>
          <a:prstGeom prst="rect">
            <a:avLst/>
          </a:prstGeom>
        </p:spPr>
      </p:pic>
      <p:sp>
        <p:nvSpPr>
          <p:cNvPr id="3" name="슬라이드 번호 개체 틀 2"/>
          <p:cNvSpPr>
            <a:spLocks noGrp="1"/>
          </p:cNvSpPr>
          <p:nvPr>
            <p:ph type="sldNum" sz="quarter" idx="12"/>
          </p:nvPr>
        </p:nvSpPr>
        <p:spPr/>
        <p:txBody>
          <a:bodyPr/>
          <a:lstStyle/>
          <a:p>
            <a:fld id="{5B1A2C70-E979-4B06-803D-95206E9E193C}" type="slidenum">
              <a:rPr lang="ko-KR" altLang="en-US" smtClean="0"/>
              <a:t>3</a:t>
            </a:fld>
            <a:endParaRPr lang="ko-KR" altLang="en-US" dirty="0"/>
          </a:p>
        </p:txBody>
      </p:sp>
    </p:spTree>
    <p:extLst>
      <p:ext uri="{BB962C8B-B14F-4D97-AF65-F5344CB8AC3E}">
        <p14:creationId xmlns:p14="http://schemas.microsoft.com/office/powerpoint/2010/main" val="169237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47914" y="324956"/>
            <a:ext cx="10515600" cy="617677"/>
          </a:xfrm>
        </p:spPr>
        <p:txBody>
          <a:bodyPr>
            <a:noAutofit/>
          </a:bodyPr>
          <a:lstStyle/>
          <a:p>
            <a:r>
              <a:rPr lang="en-US" altLang="ko-KR" sz="2000" b="1" dirty="0">
                <a:solidFill>
                  <a:srgbClr val="091922"/>
                </a:solidFill>
                <a:latin typeface="리디바탕" panose="020B0600000101010101" pitchFamily="34" charset="-127"/>
                <a:cs typeface="Arial" panose="020B0604020202020204" pitchFamily="34" charset="0"/>
              </a:rPr>
              <a:t>3.3.1. Identifications and classifications of positively selected genes under different evolutionary models related to water-to-land transition</a:t>
            </a:r>
            <a:endParaRPr lang="ko-KR" altLang="en-US" sz="2000" b="1" dirty="0">
              <a:solidFill>
                <a:srgbClr val="091922"/>
              </a:solidFill>
              <a:latin typeface="리디바탕" panose="020B0600000101010101" pitchFamily="34" charset="-127"/>
              <a:cs typeface="Arial" panose="020B0604020202020204" pitchFamily="34" charset="0"/>
            </a:endParaRPr>
          </a:p>
        </p:txBody>
      </p:sp>
      <p:pic>
        <p:nvPicPr>
          <p:cNvPr id="6" name="내용 개체 틀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6785" y="2779498"/>
            <a:ext cx="5761245" cy="3168685"/>
          </a:xfrm>
        </p:spPr>
      </p:pic>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5795" y="2779499"/>
            <a:ext cx="4642207" cy="3167792"/>
          </a:xfrm>
          <a:prstGeom prst="rect">
            <a:avLst/>
          </a:prstGeom>
        </p:spPr>
      </p:pic>
      <p:sp>
        <p:nvSpPr>
          <p:cNvPr id="12" name="직사각형 11"/>
          <p:cNvSpPr/>
          <p:nvPr/>
        </p:nvSpPr>
        <p:spPr>
          <a:xfrm>
            <a:off x="308130" y="5947290"/>
            <a:ext cx="5998755" cy="415498"/>
          </a:xfrm>
          <a:prstGeom prst="rect">
            <a:avLst/>
          </a:prstGeom>
        </p:spPr>
        <p:txBody>
          <a:bodyPr wrap="square">
            <a:spAutoFit/>
          </a:bodyPr>
          <a:lstStyle/>
          <a:p>
            <a:pPr algn="just"/>
            <a:r>
              <a:rPr lang="en-US" altLang="ko-KR" sz="1050" b="1" dirty="0">
                <a:latin typeface="리디바탕" panose="020B0600000101010101" pitchFamily="34" charset="-127"/>
                <a:cs typeface="Arial" panose="020B0604020202020204" pitchFamily="34" charset="0"/>
              </a:rPr>
              <a:t>Different evolutionary models assuming positive selection on land-adapting lineages and the number of positively selected genes (PSGs). </a:t>
            </a:r>
            <a:endParaRPr lang="ko-KR" altLang="en-US" sz="1050" dirty="0">
              <a:latin typeface="리디바탕" panose="020B0600000101010101" pitchFamily="34" charset="-127"/>
              <a:cs typeface="Arial" panose="020B0604020202020204" pitchFamily="34" charset="0"/>
            </a:endParaRPr>
          </a:p>
        </p:txBody>
      </p:sp>
      <p:sp>
        <p:nvSpPr>
          <p:cNvPr id="16" name="내용 개체 틀 2"/>
          <p:cNvSpPr txBox="1">
            <a:spLocks/>
          </p:cNvSpPr>
          <p:nvPr/>
        </p:nvSpPr>
        <p:spPr>
          <a:xfrm>
            <a:off x="306785" y="1160152"/>
            <a:ext cx="11885215" cy="107860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latin typeface="리디바탕" panose="020B0600000101010101" pitchFamily="34" charset="-127"/>
                <a:cs typeface="Arial" panose="020B0604020202020204" pitchFamily="34" charset="0"/>
              </a:rPr>
              <a:t>(1) Three different models: </a:t>
            </a:r>
            <a:r>
              <a:rPr lang="en-US" altLang="ko-KR" sz="1600" i="1" dirty="0">
                <a:latin typeface="리디바탕" panose="020B0600000101010101" pitchFamily="34" charset="-127"/>
                <a:cs typeface="Arial" panose="020B0604020202020204" pitchFamily="34" charset="0"/>
              </a:rPr>
              <a:t>Tetrapod model</a:t>
            </a:r>
            <a:r>
              <a:rPr lang="en-US" altLang="ko-KR" sz="1600" dirty="0">
                <a:latin typeface="리디바탕" panose="020B0600000101010101" pitchFamily="34" charset="-127"/>
                <a:cs typeface="Arial" panose="020B0604020202020204" pitchFamily="34" charset="0"/>
              </a:rPr>
              <a:t>, </a:t>
            </a:r>
            <a:r>
              <a:rPr lang="en-US" altLang="ko-KR" sz="1600" i="1" dirty="0">
                <a:latin typeface="리디바탕" panose="020B0600000101010101" pitchFamily="34" charset="-127"/>
                <a:cs typeface="Arial" panose="020B0604020202020204" pitchFamily="34" charset="0"/>
              </a:rPr>
              <a:t>mudskipper model</a:t>
            </a:r>
            <a:r>
              <a:rPr lang="en-US" altLang="ko-KR" sz="1600" dirty="0">
                <a:latin typeface="리디바탕" panose="020B0600000101010101" pitchFamily="34" charset="-127"/>
                <a:cs typeface="Arial" panose="020B0604020202020204" pitchFamily="34" charset="0"/>
              </a:rPr>
              <a:t>, and </a:t>
            </a:r>
            <a:r>
              <a:rPr lang="en-US" altLang="ko-KR" sz="1600" i="1" dirty="0">
                <a:latin typeface="리디바탕" panose="020B0600000101010101" pitchFamily="34" charset="-127"/>
                <a:cs typeface="Arial" panose="020B0604020202020204" pitchFamily="34" charset="0"/>
              </a:rPr>
              <a:t>tetrapod-and-mudskipper model </a:t>
            </a:r>
            <a:endParaRPr lang="en-US" altLang="ko-KR" sz="1600" dirty="0">
              <a:latin typeface="리디바탕" panose="020B0600000101010101" pitchFamily="34" charset="-127"/>
              <a:cs typeface="Arial" panose="020B0604020202020204" pitchFamily="34" charset="0"/>
            </a:endParaRPr>
          </a:p>
          <a:p>
            <a:pPr marL="0" indent="0">
              <a:buNone/>
            </a:pPr>
            <a:r>
              <a:rPr lang="en-US" altLang="ko-KR" sz="1600" b="1" dirty="0">
                <a:latin typeface="리디바탕" panose="020B0600000101010101" pitchFamily="34" charset="-127"/>
                <a:cs typeface="Arial" panose="020B0604020202020204" pitchFamily="34" charset="0"/>
              </a:rPr>
              <a:t>(2) Three different PSGs: </a:t>
            </a:r>
            <a:r>
              <a:rPr lang="en-US" altLang="ko-KR" sz="1600" dirty="0">
                <a:latin typeface="리디바탕" panose="020B0600000101010101" pitchFamily="34" charset="-127"/>
                <a:cs typeface="Arial" panose="020B0604020202020204" pitchFamily="34" charset="0"/>
              </a:rPr>
              <a:t>Union PSGs, mudskipper-specific PSGs, and tetrapod-specific PSGs. </a:t>
            </a:r>
          </a:p>
          <a:p>
            <a:pPr marL="0" indent="0">
              <a:buNone/>
            </a:pPr>
            <a:r>
              <a:rPr lang="en-US" altLang="ko-KR" sz="1600" b="1" dirty="0">
                <a:latin typeface="리디바탕" panose="020B0600000101010101" pitchFamily="34" charset="-127"/>
                <a:cs typeface="Arial" panose="020B0604020202020204" pitchFamily="34" charset="0"/>
              </a:rPr>
              <a:t>(3) Gene enrichment analyses on union PSGs: </a:t>
            </a:r>
            <a:r>
              <a:rPr lang="en-US" altLang="ko-KR" sz="1600" dirty="0">
                <a:latin typeface="리디바탕" panose="020B0600000101010101" pitchFamily="34" charset="-127"/>
                <a:cs typeface="Arial" panose="020B0604020202020204" pitchFamily="34" charset="0"/>
              </a:rPr>
              <a:t>Several biological processes including “positive regulation of tumor necrosis factor production”, “mitochondrial gene expression”, and “</a:t>
            </a:r>
            <a:r>
              <a:rPr lang="en-US" altLang="ko-KR" sz="1600" dirty="0" err="1">
                <a:latin typeface="리디바탕" panose="020B0600000101010101" pitchFamily="34" charset="-127"/>
                <a:cs typeface="Arial" panose="020B0604020202020204" pitchFamily="34" charset="0"/>
              </a:rPr>
              <a:t>metanephric</a:t>
            </a:r>
            <a:r>
              <a:rPr lang="en-US" altLang="ko-KR" sz="1600" dirty="0">
                <a:latin typeface="리디바탕" panose="020B0600000101010101" pitchFamily="34" charset="-127"/>
                <a:cs typeface="Arial" panose="020B0604020202020204" pitchFamily="34" charset="0"/>
              </a:rPr>
              <a:t> glomerulus development</a:t>
            </a:r>
            <a:r>
              <a:rPr lang="en-US" altLang="ko-KR" sz="1600" dirty="0" smtClean="0">
                <a:latin typeface="리디바탕" panose="020B0600000101010101" pitchFamily="34" charset="-127"/>
                <a:cs typeface="Arial" panose="020B0604020202020204" pitchFamily="34" charset="0"/>
              </a:rPr>
              <a:t>”.</a:t>
            </a:r>
            <a:endParaRPr lang="en-US" altLang="ko-KR" sz="1600" dirty="0">
              <a:latin typeface="리디바탕" panose="020B0600000101010101" pitchFamily="34" charset="-127"/>
              <a:cs typeface="Arial" panose="020B0604020202020204" pitchFamily="34" charset="0"/>
            </a:endParaRPr>
          </a:p>
          <a:p>
            <a:pPr marL="457200" lvl="1" indent="0">
              <a:buFont typeface="Arial" panose="020B0604020202020204" pitchFamily="34" charset="0"/>
              <a:buNone/>
            </a:pPr>
            <a:endParaRPr lang="ko-KR" altLang="en-US" sz="1200" dirty="0">
              <a:latin typeface="리디바탕" panose="020B0600000101010101" pitchFamily="34" charset="-127"/>
              <a:cs typeface="Arial" panose="020B0604020202020204" pitchFamily="34" charset="0"/>
            </a:endParaRPr>
          </a:p>
        </p:txBody>
      </p:sp>
      <p:sp>
        <p:nvSpPr>
          <p:cNvPr id="18" name="직사각형 17"/>
          <p:cNvSpPr/>
          <p:nvPr/>
        </p:nvSpPr>
        <p:spPr>
          <a:xfrm>
            <a:off x="6724651" y="5947290"/>
            <a:ext cx="4338864" cy="577081"/>
          </a:xfrm>
          <a:prstGeom prst="rect">
            <a:avLst/>
          </a:prstGeom>
        </p:spPr>
        <p:txBody>
          <a:bodyPr wrap="square">
            <a:spAutoFit/>
          </a:bodyPr>
          <a:lstStyle/>
          <a:p>
            <a:r>
              <a:rPr lang="en-US" altLang="ko-KR" sz="1050" b="1" dirty="0">
                <a:latin typeface="리디바탕" panose="020B0600000101010101" pitchFamily="34" charset="-127"/>
                <a:cs typeface="Arial" panose="020B0604020202020204" pitchFamily="34" charset="0"/>
              </a:rPr>
              <a:t>Functional annotation of union PSGs. </a:t>
            </a:r>
            <a:r>
              <a:rPr lang="en-US" altLang="ko-KR" sz="1050" dirty="0">
                <a:latin typeface="리디바탕" panose="020B0600000101010101" pitchFamily="34" charset="-127"/>
                <a:cs typeface="Arial" panose="020B0604020202020204" pitchFamily="34" charset="0"/>
              </a:rPr>
              <a:t>The gene ontology network was constructed by </a:t>
            </a:r>
            <a:r>
              <a:rPr lang="en-US" altLang="ko-KR" sz="1050" dirty="0" err="1">
                <a:latin typeface="리디바탕" panose="020B0600000101010101" pitchFamily="34" charset="-127"/>
                <a:cs typeface="Arial" panose="020B0604020202020204" pitchFamily="34" charset="0"/>
              </a:rPr>
              <a:t>ClueGO</a:t>
            </a:r>
            <a:r>
              <a:rPr lang="en-US" altLang="ko-KR" sz="1050" dirty="0">
                <a:latin typeface="리디바탕" panose="020B0600000101010101" pitchFamily="34" charset="-127"/>
                <a:cs typeface="Arial" panose="020B0604020202020204" pitchFamily="34" charset="0"/>
              </a:rPr>
              <a:t> with PSGs under FDR&lt; 0.1, 2∆ L &gt;0, and ω2 &gt;1.</a:t>
            </a:r>
            <a:endParaRPr lang="ko-KR" altLang="en-US" sz="1050" dirty="0">
              <a:latin typeface="리디바탕" panose="020B0600000101010101" pitchFamily="34" charset="-127"/>
              <a:cs typeface="Arial" panose="020B0604020202020204" pitchFamily="34" charset="0"/>
            </a:endParaRPr>
          </a:p>
        </p:txBody>
      </p:sp>
      <p:sp>
        <p:nvSpPr>
          <p:cNvPr id="26" name="직사각형 25"/>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rPr>
              <a:t>Chapter 3. Genetic adaptations in mudskipper and tetrapod give insights into their convergent water-to-land transition</a:t>
            </a:r>
            <a:endParaRPr lang="en-US" altLang="ko-KR" sz="1400" dirty="0">
              <a:solidFill>
                <a:schemeClr val="accent1">
                  <a:lumMod val="20000"/>
                  <a:lumOff val="80000"/>
                </a:schemeClr>
              </a:solidFill>
            </a:endParaRPr>
          </a:p>
        </p:txBody>
      </p:sp>
      <p:sp>
        <p:nvSpPr>
          <p:cNvPr id="15" name="직사각형 14"/>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7" name="그림 16"/>
          <p:cNvPicPr>
            <a:picLocks noChangeAspect="1"/>
          </p:cNvPicPr>
          <p:nvPr/>
        </p:nvPicPr>
        <p:blipFill>
          <a:blip r:embed="rId4">
            <a:lum bright="70000" contrast="-70000"/>
          </a:blip>
          <a:stretch>
            <a:fillRect/>
          </a:stretch>
        </p:blipFill>
        <p:spPr>
          <a:xfrm>
            <a:off x="55213" y="6488082"/>
            <a:ext cx="348093" cy="375147"/>
          </a:xfrm>
          <a:prstGeom prst="rect">
            <a:avLst/>
          </a:prstGeom>
        </p:spPr>
      </p:pic>
      <p:sp>
        <p:nvSpPr>
          <p:cNvPr id="4" name="슬라이드 번호 개체 틀 3"/>
          <p:cNvSpPr>
            <a:spLocks noGrp="1"/>
          </p:cNvSpPr>
          <p:nvPr>
            <p:ph type="sldNum" sz="quarter" idx="12"/>
          </p:nvPr>
        </p:nvSpPr>
        <p:spPr/>
        <p:txBody>
          <a:bodyPr/>
          <a:lstStyle/>
          <a:p>
            <a:fld id="{5B1A2C70-E979-4B06-803D-95206E9E193C}" type="slidenum">
              <a:rPr lang="ko-KR" altLang="en-US" smtClean="0"/>
              <a:t>30</a:t>
            </a:fld>
            <a:endParaRPr lang="ko-KR" altLang="en-US" dirty="0"/>
          </a:p>
        </p:txBody>
      </p:sp>
      <p:grpSp>
        <p:nvGrpSpPr>
          <p:cNvPr id="19" name="그룹 18"/>
          <p:cNvGrpSpPr/>
          <p:nvPr/>
        </p:nvGrpSpPr>
        <p:grpSpPr>
          <a:xfrm>
            <a:off x="11324035" y="44973"/>
            <a:ext cx="787586" cy="787586"/>
            <a:chOff x="11324035" y="44973"/>
            <a:chExt cx="787586" cy="787586"/>
          </a:xfrm>
        </p:grpSpPr>
        <p:sp>
          <p:nvSpPr>
            <p:cNvPr id="20" name="모서리가 둥근 직사각형 19"/>
            <p:cNvSpPr/>
            <p:nvPr/>
          </p:nvSpPr>
          <p:spPr>
            <a:xfrm>
              <a:off x="11324035" y="44973"/>
              <a:ext cx="787586" cy="787586"/>
            </a:xfrm>
            <a:prstGeom prst="roundRect">
              <a:avLst>
                <a:gd name="adj" fmla="val 12311"/>
              </a:avLst>
            </a:prstGeom>
            <a:noFill/>
            <a:ln w="38100">
              <a:solidFill>
                <a:srgbClr val="03090D"/>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자유형 32">
              <a:extLst>
                <a:ext uri="{FF2B5EF4-FFF2-40B4-BE49-F238E27FC236}">
                  <a16:creationId xmlns:a16="http://schemas.microsoft.com/office/drawing/2014/main" id="{4116CE66-4168-489F-8D29-FD0AE7D49304}"/>
                </a:ext>
              </a:extLst>
            </p:cNvPr>
            <p:cNvSpPr/>
            <p:nvPr/>
          </p:nvSpPr>
          <p:spPr>
            <a:xfrm>
              <a:off x="11353800" y="317640"/>
              <a:ext cx="708933" cy="263020"/>
            </a:xfrm>
            <a:custGeom>
              <a:avLst/>
              <a:gdLst>
                <a:gd name="connsiteX0" fmla="*/ 587584 w 5316746"/>
                <a:gd name="connsiteY0" fmla="*/ 924009 h 1972551"/>
                <a:gd name="connsiteX1" fmla="*/ 468521 w 5316746"/>
                <a:gd name="connsiteY1" fmla="*/ 785896 h 1972551"/>
                <a:gd name="connsiteX2" fmla="*/ 278021 w 5316746"/>
                <a:gd name="connsiteY2" fmla="*/ 862096 h 1972551"/>
                <a:gd name="connsiteX3" fmla="*/ 244684 w 5316746"/>
                <a:gd name="connsiteY3" fmla="*/ 990684 h 1972551"/>
                <a:gd name="connsiteX4" fmla="*/ 106571 w 5316746"/>
                <a:gd name="connsiteY4" fmla="*/ 1052596 h 1972551"/>
                <a:gd name="connsiteX5" fmla="*/ 30371 w 5316746"/>
                <a:gd name="connsiteY5" fmla="*/ 1162134 h 1972551"/>
                <a:gd name="connsiteX6" fmla="*/ 1796 w 5316746"/>
                <a:gd name="connsiteY6" fmla="*/ 1190709 h 1972551"/>
                <a:gd name="connsiteX7" fmla="*/ 11321 w 5316746"/>
                <a:gd name="connsiteY7" fmla="*/ 1300246 h 1972551"/>
                <a:gd name="connsiteX8" fmla="*/ 6559 w 5316746"/>
                <a:gd name="connsiteY8" fmla="*/ 1362159 h 1972551"/>
                <a:gd name="connsiteX9" fmla="*/ 116096 w 5316746"/>
                <a:gd name="connsiteY9" fmla="*/ 1471696 h 1972551"/>
                <a:gd name="connsiteX10" fmla="*/ 363746 w 5316746"/>
                <a:gd name="connsiteY10" fmla="*/ 1590759 h 1972551"/>
                <a:gd name="connsiteX11" fmla="*/ 659021 w 5316746"/>
                <a:gd name="connsiteY11" fmla="*/ 1662196 h 1972551"/>
                <a:gd name="connsiteX12" fmla="*/ 863809 w 5316746"/>
                <a:gd name="connsiteY12" fmla="*/ 1724109 h 1972551"/>
                <a:gd name="connsiteX13" fmla="*/ 992396 w 5316746"/>
                <a:gd name="connsiteY13" fmla="*/ 1771734 h 1972551"/>
                <a:gd name="connsiteX14" fmla="*/ 1063834 w 5316746"/>
                <a:gd name="connsiteY14" fmla="*/ 1862221 h 1972551"/>
                <a:gd name="connsiteX15" fmla="*/ 1097171 w 5316746"/>
                <a:gd name="connsiteY15" fmla="*/ 1933659 h 1972551"/>
                <a:gd name="connsiteX16" fmla="*/ 1287671 w 5316746"/>
                <a:gd name="connsiteY16" fmla="*/ 1957471 h 1972551"/>
                <a:gd name="connsiteX17" fmla="*/ 1459121 w 5316746"/>
                <a:gd name="connsiteY17" fmla="*/ 1971759 h 1972551"/>
                <a:gd name="connsiteX18" fmla="*/ 1521034 w 5316746"/>
                <a:gd name="connsiteY18" fmla="*/ 1933659 h 1972551"/>
                <a:gd name="connsiteX19" fmla="*/ 1578184 w 5316746"/>
                <a:gd name="connsiteY19" fmla="*/ 1871746 h 1972551"/>
                <a:gd name="connsiteX20" fmla="*/ 1587709 w 5316746"/>
                <a:gd name="connsiteY20" fmla="*/ 1824121 h 1972551"/>
                <a:gd name="connsiteX21" fmla="*/ 1721059 w 5316746"/>
                <a:gd name="connsiteY21" fmla="*/ 1909846 h 1972551"/>
                <a:gd name="connsiteX22" fmla="*/ 1863934 w 5316746"/>
                <a:gd name="connsiteY22" fmla="*/ 1909846 h 1972551"/>
                <a:gd name="connsiteX23" fmla="*/ 1959184 w 5316746"/>
                <a:gd name="connsiteY23" fmla="*/ 1871746 h 1972551"/>
                <a:gd name="connsiteX24" fmla="*/ 2063959 w 5316746"/>
                <a:gd name="connsiteY24" fmla="*/ 1852696 h 1972551"/>
                <a:gd name="connsiteX25" fmla="*/ 2140159 w 5316746"/>
                <a:gd name="connsiteY25" fmla="*/ 1771734 h 1972551"/>
                <a:gd name="connsiteX26" fmla="*/ 2173496 w 5316746"/>
                <a:gd name="connsiteY26" fmla="*/ 1700296 h 1972551"/>
                <a:gd name="connsiteX27" fmla="*/ 2383046 w 5316746"/>
                <a:gd name="connsiteY27" fmla="*/ 1714584 h 1972551"/>
                <a:gd name="connsiteX28" fmla="*/ 2616409 w 5316746"/>
                <a:gd name="connsiteY28" fmla="*/ 1681246 h 1972551"/>
                <a:gd name="connsiteX29" fmla="*/ 2687846 w 5316746"/>
                <a:gd name="connsiteY29" fmla="*/ 1662196 h 1972551"/>
                <a:gd name="connsiteX30" fmla="*/ 2721184 w 5316746"/>
                <a:gd name="connsiteY30" fmla="*/ 1757446 h 1972551"/>
                <a:gd name="connsiteX31" fmla="*/ 2816434 w 5316746"/>
                <a:gd name="connsiteY31" fmla="*/ 1781259 h 1972551"/>
                <a:gd name="connsiteX32" fmla="*/ 2849771 w 5316746"/>
                <a:gd name="connsiteY32" fmla="*/ 1805071 h 1972551"/>
                <a:gd name="connsiteX33" fmla="*/ 2945021 w 5316746"/>
                <a:gd name="connsiteY33" fmla="*/ 1809834 h 1972551"/>
                <a:gd name="connsiteX34" fmla="*/ 2978359 w 5316746"/>
                <a:gd name="connsiteY34" fmla="*/ 1852696 h 1972551"/>
                <a:gd name="connsiteX35" fmla="*/ 3025984 w 5316746"/>
                <a:gd name="connsiteY35" fmla="*/ 1833646 h 1972551"/>
                <a:gd name="connsiteX36" fmla="*/ 3149809 w 5316746"/>
                <a:gd name="connsiteY36" fmla="*/ 1843171 h 1972551"/>
                <a:gd name="connsiteX37" fmla="*/ 3259346 w 5316746"/>
                <a:gd name="connsiteY37" fmla="*/ 1814596 h 1972551"/>
                <a:gd name="connsiteX38" fmla="*/ 3392696 w 5316746"/>
                <a:gd name="connsiteY38" fmla="*/ 1843171 h 1972551"/>
                <a:gd name="connsiteX39" fmla="*/ 3459371 w 5316746"/>
                <a:gd name="connsiteY39" fmla="*/ 1790784 h 1972551"/>
                <a:gd name="connsiteX40" fmla="*/ 3597484 w 5316746"/>
                <a:gd name="connsiteY40" fmla="*/ 1790784 h 1972551"/>
                <a:gd name="connsiteX41" fmla="*/ 3678446 w 5316746"/>
                <a:gd name="connsiteY41" fmla="*/ 1790784 h 1972551"/>
                <a:gd name="connsiteX42" fmla="*/ 3735596 w 5316746"/>
                <a:gd name="connsiteY42" fmla="*/ 1781259 h 1972551"/>
                <a:gd name="connsiteX43" fmla="*/ 3668921 w 5316746"/>
                <a:gd name="connsiteY43" fmla="*/ 1700296 h 1972551"/>
                <a:gd name="connsiteX44" fmla="*/ 3602246 w 5316746"/>
                <a:gd name="connsiteY44" fmla="*/ 1652671 h 1972551"/>
                <a:gd name="connsiteX45" fmla="*/ 3792746 w 5316746"/>
                <a:gd name="connsiteY45" fmla="*/ 1628859 h 1972551"/>
                <a:gd name="connsiteX46" fmla="*/ 4159459 w 5316746"/>
                <a:gd name="connsiteY46" fmla="*/ 1652671 h 1972551"/>
                <a:gd name="connsiteX47" fmla="*/ 4407109 w 5316746"/>
                <a:gd name="connsiteY47" fmla="*/ 1633621 h 1972551"/>
                <a:gd name="connsiteX48" fmla="*/ 4530934 w 5316746"/>
                <a:gd name="connsiteY48" fmla="*/ 1705059 h 1972551"/>
                <a:gd name="connsiteX49" fmla="*/ 4530934 w 5316746"/>
                <a:gd name="connsiteY49" fmla="*/ 1671721 h 1972551"/>
                <a:gd name="connsiteX50" fmla="*/ 4649996 w 5316746"/>
                <a:gd name="connsiteY50" fmla="*/ 1690771 h 1972551"/>
                <a:gd name="connsiteX51" fmla="*/ 4721434 w 5316746"/>
                <a:gd name="connsiteY51" fmla="*/ 1681246 h 1972551"/>
                <a:gd name="connsiteX52" fmla="*/ 4783346 w 5316746"/>
                <a:gd name="connsiteY52" fmla="*/ 1633621 h 1972551"/>
                <a:gd name="connsiteX53" fmla="*/ 4821446 w 5316746"/>
                <a:gd name="connsiteY53" fmla="*/ 1590759 h 1972551"/>
                <a:gd name="connsiteX54" fmla="*/ 5030996 w 5316746"/>
                <a:gd name="connsiteY54" fmla="*/ 1538371 h 1972551"/>
                <a:gd name="connsiteX55" fmla="*/ 5054809 w 5316746"/>
                <a:gd name="connsiteY55" fmla="*/ 1500271 h 1972551"/>
                <a:gd name="connsiteX56" fmla="*/ 5016709 w 5316746"/>
                <a:gd name="connsiteY56" fmla="*/ 1466934 h 1972551"/>
                <a:gd name="connsiteX57" fmla="*/ 5211971 w 5316746"/>
                <a:gd name="connsiteY57" fmla="*/ 1409784 h 1972551"/>
                <a:gd name="connsiteX58" fmla="*/ 5254834 w 5316746"/>
                <a:gd name="connsiteY58" fmla="*/ 1314534 h 1972551"/>
                <a:gd name="connsiteX59" fmla="*/ 5135771 w 5316746"/>
                <a:gd name="connsiteY59" fmla="*/ 1271671 h 1972551"/>
                <a:gd name="connsiteX60" fmla="*/ 5273884 w 5316746"/>
                <a:gd name="connsiteY60" fmla="*/ 1233571 h 1972551"/>
                <a:gd name="connsiteX61" fmla="*/ 5297696 w 5316746"/>
                <a:gd name="connsiteY61" fmla="*/ 1143084 h 1972551"/>
                <a:gd name="connsiteX62" fmla="*/ 5292934 w 5316746"/>
                <a:gd name="connsiteY62" fmla="*/ 1071646 h 1972551"/>
                <a:gd name="connsiteX63" fmla="*/ 5316746 w 5316746"/>
                <a:gd name="connsiteY63" fmla="*/ 952584 h 1972551"/>
                <a:gd name="connsiteX64" fmla="*/ 5292934 w 5316746"/>
                <a:gd name="connsiteY64" fmla="*/ 895434 h 1972551"/>
                <a:gd name="connsiteX65" fmla="*/ 5273884 w 5316746"/>
                <a:gd name="connsiteY65" fmla="*/ 833521 h 1972551"/>
                <a:gd name="connsiteX66" fmla="*/ 5211971 w 5316746"/>
                <a:gd name="connsiteY66" fmla="*/ 828759 h 1972551"/>
                <a:gd name="connsiteX67" fmla="*/ 5111959 w 5316746"/>
                <a:gd name="connsiteY67" fmla="*/ 857334 h 1972551"/>
                <a:gd name="connsiteX68" fmla="*/ 5154821 w 5316746"/>
                <a:gd name="connsiteY68" fmla="*/ 771609 h 1972551"/>
                <a:gd name="connsiteX69" fmla="*/ 5169109 w 5316746"/>
                <a:gd name="connsiteY69" fmla="*/ 714459 h 1972551"/>
                <a:gd name="connsiteX70" fmla="*/ 5102434 w 5316746"/>
                <a:gd name="connsiteY70" fmla="*/ 704934 h 1972551"/>
                <a:gd name="connsiteX71" fmla="*/ 4969084 w 5316746"/>
                <a:gd name="connsiteY71" fmla="*/ 662071 h 1972551"/>
                <a:gd name="connsiteX72" fmla="*/ 4859546 w 5316746"/>
                <a:gd name="connsiteY72" fmla="*/ 728746 h 1972551"/>
                <a:gd name="connsiteX73" fmla="*/ 4764296 w 5316746"/>
                <a:gd name="connsiteY73" fmla="*/ 709696 h 1972551"/>
                <a:gd name="connsiteX74" fmla="*/ 4683334 w 5316746"/>
                <a:gd name="connsiteY74" fmla="*/ 766846 h 1972551"/>
                <a:gd name="connsiteX75" fmla="*/ 4597609 w 5316746"/>
                <a:gd name="connsiteY75" fmla="*/ 838284 h 1972551"/>
                <a:gd name="connsiteX76" fmla="*/ 4521409 w 5316746"/>
                <a:gd name="connsiteY76" fmla="*/ 962109 h 1972551"/>
                <a:gd name="connsiteX77" fmla="*/ 4445209 w 5316746"/>
                <a:gd name="connsiteY77" fmla="*/ 1090696 h 1972551"/>
                <a:gd name="connsiteX78" fmla="*/ 4345196 w 5316746"/>
                <a:gd name="connsiteY78" fmla="*/ 1176421 h 1972551"/>
                <a:gd name="connsiteX79" fmla="*/ 4197559 w 5316746"/>
                <a:gd name="connsiteY79" fmla="*/ 1209759 h 1972551"/>
                <a:gd name="connsiteX80" fmla="*/ 4102309 w 5316746"/>
                <a:gd name="connsiteY80" fmla="*/ 1190709 h 1972551"/>
                <a:gd name="connsiteX81" fmla="*/ 4183271 w 5316746"/>
                <a:gd name="connsiteY81" fmla="*/ 1104984 h 1972551"/>
                <a:gd name="connsiteX82" fmla="*/ 4154696 w 5316746"/>
                <a:gd name="connsiteY82" fmla="*/ 1066884 h 1972551"/>
                <a:gd name="connsiteX83" fmla="*/ 4088021 w 5316746"/>
                <a:gd name="connsiteY83" fmla="*/ 1047834 h 1972551"/>
                <a:gd name="connsiteX84" fmla="*/ 4054684 w 5316746"/>
                <a:gd name="connsiteY84" fmla="*/ 995446 h 1972551"/>
                <a:gd name="connsiteX85" fmla="*/ 4145171 w 5316746"/>
                <a:gd name="connsiteY85" fmla="*/ 966871 h 1972551"/>
                <a:gd name="connsiteX86" fmla="*/ 4154696 w 5316746"/>
                <a:gd name="connsiteY86" fmla="*/ 943059 h 1972551"/>
                <a:gd name="connsiteX87" fmla="*/ 4088021 w 5316746"/>
                <a:gd name="connsiteY87" fmla="*/ 890671 h 1972551"/>
                <a:gd name="connsiteX88" fmla="*/ 3978484 w 5316746"/>
                <a:gd name="connsiteY88" fmla="*/ 785896 h 1972551"/>
                <a:gd name="connsiteX89" fmla="*/ 3811796 w 5316746"/>
                <a:gd name="connsiteY89" fmla="*/ 719221 h 1972551"/>
                <a:gd name="connsiteX90" fmla="*/ 3640346 w 5316746"/>
                <a:gd name="connsiteY90" fmla="*/ 623971 h 1972551"/>
                <a:gd name="connsiteX91" fmla="*/ 3468896 w 5316746"/>
                <a:gd name="connsiteY91" fmla="*/ 562059 h 1972551"/>
                <a:gd name="connsiteX92" fmla="*/ 3283159 w 5316746"/>
                <a:gd name="connsiteY92" fmla="*/ 585871 h 1972551"/>
                <a:gd name="connsiteX93" fmla="*/ 2992646 w 5316746"/>
                <a:gd name="connsiteY93" fmla="*/ 619209 h 1972551"/>
                <a:gd name="connsiteX94" fmla="*/ 2868821 w 5316746"/>
                <a:gd name="connsiteY94" fmla="*/ 609684 h 1972551"/>
                <a:gd name="connsiteX95" fmla="*/ 2768809 w 5316746"/>
                <a:gd name="connsiteY95" fmla="*/ 695409 h 1972551"/>
                <a:gd name="connsiteX96" fmla="*/ 2673559 w 5316746"/>
                <a:gd name="connsiteY96" fmla="*/ 762084 h 1972551"/>
                <a:gd name="connsiteX97" fmla="*/ 2625934 w 5316746"/>
                <a:gd name="connsiteY97" fmla="*/ 857334 h 1972551"/>
                <a:gd name="connsiteX98" fmla="*/ 2564021 w 5316746"/>
                <a:gd name="connsiteY98" fmla="*/ 838284 h 1972551"/>
                <a:gd name="connsiteX99" fmla="*/ 2506871 w 5316746"/>
                <a:gd name="connsiteY99" fmla="*/ 804946 h 1972551"/>
                <a:gd name="connsiteX100" fmla="*/ 2611646 w 5316746"/>
                <a:gd name="connsiteY100" fmla="*/ 566821 h 1972551"/>
                <a:gd name="connsiteX101" fmla="*/ 2559259 w 5316746"/>
                <a:gd name="connsiteY101" fmla="*/ 581109 h 1972551"/>
                <a:gd name="connsiteX102" fmla="*/ 2516396 w 5316746"/>
                <a:gd name="connsiteY102" fmla="*/ 528721 h 1972551"/>
                <a:gd name="connsiteX103" fmla="*/ 2449721 w 5316746"/>
                <a:gd name="connsiteY103" fmla="*/ 514434 h 1972551"/>
                <a:gd name="connsiteX104" fmla="*/ 2468771 w 5316746"/>
                <a:gd name="connsiteY104" fmla="*/ 404896 h 1972551"/>
                <a:gd name="connsiteX105" fmla="*/ 2421146 w 5316746"/>
                <a:gd name="connsiteY105" fmla="*/ 395371 h 1972551"/>
                <a:gd name="connsiteX106" fmla="*/ 2340184 w 5316746"/>
                <a:gd name="connsiteY106" fmla="*/ 390609 h 1972551"/>
                <a:gd name="connsiteX107" fmla="*/ 2283034 w 5316746"/>
                <a:gd name="connsiteY107" fmla="*/ 423946 h 1972551"/>
                <a:gd name="connsiteX108" fmla="*/ 2278271 w 5316746"/>
                <a:gd name="connsiteY108" fmla="*/ 319171 h 1972551"/>
                <a:gd name="connsiteX109" fmla="*/ 2187784 w 5316746"/>
                <a:gd name="connsiteY109" fmla="*/ 371559 h 1972551"/>
                <a:gd name="connsiteX110" fmla="*/ 2140159 w 5316746"/>
                <a:gd name="connsiteY110" fmla="*/ 271546 h 1972551"/>
                <a:gd name="connsiteX111" fmla="*/ 2130634 w 5316746"/>
                <a:gd name="connsiteY111" fmla="*/ 223921 h 1972551"/>
                <a:gd name="connsiteX112" fmla="*/ 2102059 w 5316746"/>
                <a:gd name="connsiteY112" fmla="*/ 242971 h 1972551"/>
                <a:gd name="connsiteX113" fmla="*/ 2040146 w 5316746"/>
                <a:gd name="connsiteY113" fmla="*/ 171534 h 1972551"/>
                <a:gd name="connsiteX114" fmla="*/ 1997284 w 5316746"/>
                <a:gd name="connsiteY114" fmla="*/ 114384 h 1972551"/>
                <a:gd name="connsiteX115" fmla="*/ 1916321 w 5316746"/>
                <a:gd name="connsiteY115" fmla="*/ 157246 h 1972551"/>
                <a:gd name="connsiteX116" fmla="*/ 1882984 w 5316746"/>
                <a:gd name="connsiteY116" fmla="*/ 90571 h 1972551"/>
                <a:gd name="connsiteX117" fmla="*/ 1802021 w 5316746"/>
                <a:gd name="connsiteY117" fmla="*/ 133434 h 1972551"/>
                <a:gd name="connsiteX118" fmla="*/ 1749634 w 5316746"/>
                <a:gd name="connsiteY118" fmla="*/ 52471 h 1972551"/>
                <a:gd name="connsiteX119" fmla="*/ 1711534 w 5316746"/>
                <a:gd name="connsiteY119" fmla="*/ 38184 h 1972551"/>
                <a:gd name="connsiteX120" fmla="*/ 1649621 w 5316746"/>
                <a:gd name="connsiteY120" fmla="*/ 114384 h 1972551"/>
                <a:gd name="connsiteX121" fmla="*/ 1559134 w 5316746"/>
                <a:gd name="connsiteY121" fmla="*/ 123909 h 1972551"/>
                <a:gd name="connsiteX122" fmla="*/ 1492459 w 5316746"/>
                <a:gd name="connsiteY122" fmla="*/ 66759 h 1972551"/>
                <a:gd name="connsiteX123" fmla="*/ 1525796 w 5316746"/>
                <a:gd name="connsiteY123" fmla="*/ 84 h 1972551"/>
                <a:gd name="connsiteX124" fmla="*/ 1449596 w 5316746"/>
                <a:gd name="connsiteY124" fmla="*/ 81046 h 1972551"/>
                <a:gd name="connsiteX125" fmla="*/ 1397209 w 5316746"/>
                <a:gd name="connsiteY125" fmla="*/ 176296 h 1972551"/>
                <a:gd name="connsiteX126" fmla="*/ 1282909 w 5316746"/>
                <a:gd name="connsiteY126" fmla="*/ 238209 h 1972551"/>
                <a:gd name="connsiteX127" fmla="*/ 1192421 w 5316746"/>
                <a:gd name="connsiteY127" fmla="*/ 214396 h 1972551"/>
                <a:gd name="connsiteX128" fmla="*/ 1135271 w 5316746"/>
                <a:gd name="connsiteY128" fmla="*/ 166771 h 1972551"/>
                <a:gd name="connsiteX129" fmla="*/ 1063834 w 5316746"/>
                <a:gd name="connsiteY129" fmla="*/ 95334 h 1972551"/>
                <a:gd name="connsiteX130" fmla="*/ 1106696 w 5316746"/>
                <a:gd name="connsiteY130" fmla="*/ 252496 h 1972551"/>
                <a:gd name="connsiteX131" fmla="*/ 1082884 w 5316746"/>
                <a:gd name="connsiteY131" fmla="*/ 352509 h 1972551"/>
                <a:gd name="connsiteX132" fmla="*/ 1001921 w 5316746"/>
                <a:gd name="connsiteY132" fmla="*/ 295359 h 1972551"/>
                <a:gd name="connsiteX133" fmla="*/ 940009 w 5316746"/>
                <a:gd name="connsiteY133" fmla="*/ 162009 h 1972551"/>
                <a:gd name="connsiteX134" fmla="*/ 925721 w 5316746"/>
                <a:gd name="connsiteY134" fmla="*/ 133434 h 1972551"/>
                <a:gd name="connsiteX135" fmla="*/ 1011446 w 5316746"/>
                <a:gd name="connsiteY135" fmla="*/ 414421 h 1972551"/>
                <a:gd name="connsiteX136" fmla="*/ 1063834 w 5316746"/>
                <a:gd name="connsiteY136" fmla="*/ 604921 h 1972551"/>
                <a:gd name="connsiteX137" fmla="*/ 1092409 w 5316746"/>
                <a:gd name="connsiteY137" fmla="*/ 709696 h 1972551"/>
                <a:gd name="connsiteX138" fmla="*/ 1206709 w 5316746"/>
                <a:gd name="connsiteY138" fmla="*/ 781134 h 1972551"/>
                <a:gd name="connsiteX139" fmla="*/ 1373396 w 5316746"/>
                <a:gd name="connsiteY139" fmla="*/ 881146 h 1972551"/>
                <a:gd name="connsiteX140" fmla="*/ 1454359 w 5316746"/>
                <a:gd name="connsiteY140" fmla="*/ 952584 h 1972551"/>
                <a:gd name="connsiteX141" fmla="*/ 1268621 w 5316746"/>
                <a:gd name="connsiteY141" fmla="*/ 947821 h 1972551"/>
                <a:gd name="connsiteX142" fmla="*/ 1082884 w 5316746"/>
                <a:gd name="connsiteY142" fmla="*/ 938296 h 1972551"/>
                <a:gd name="connsiteX143" fmla="*/ 763796 w 5316746"/>
                <a:gd name="connsiteY143" fmla="*/ 919246 h 1972551"/>
                <a:gd name="connsiteX144" fmla="*/ 587584 w 5316746"/>
                <a:gd name="connsiteY144" fmla="*/ 924009 h 197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5316746" h="1972551">
                  <a:moveTo>
                    <a:pt x="587584" y="924009"/>
                  </a:moveTo>
                  <a:cubicBezTo>
                    <a:pt x="553849" y="860112"/>
                    <a:pt x="520115" y="796215"/>
                    <a:pt x="468521" y="785896"/>
                  </a:cubicBezTo>
                  <a:cubicBezTo>
                    <a:pt x="416927" y="775577"/>
                    <a:pt x="315327" y="827965"/>
                    <a:pt x="278021" y="862096"/>
                  </a:cubicBezTo>
                  <a:cubicBezTo>
                    <a:pt x="240715" y="896227"/>
                    <a:pt x="273259" y="958934"/>
                    <a:pt x="244684" y="990684"/>
                  </a:cubicBezTo>
                  <a:cubicBezTo>
                    <a:pt x="216109" y="1022434"/>
                    <a:pt x="142290" y="1024021"/>
                    <a:pt x="106571" y="1052596"/>
                  </a:cubicBezTo>
                  <a:cubicBezTo>
                    <a:pt x="70852" y="1081171"/>
                    <a:pt x="47834" y="1139115"/>
                    <a:pt x="30371" y="1162134"/>
                  </a:cubicBezTo>
                  <a:cubicBezTo>
                    <a:pt x="12908" y="1185153"/>
                    <a:pt x="4971" y="1167690"/>
                    <a:pt x="1796" y="1190709"/>
                  </a:cubicBezTo>
                  <a:cubicBezTo>
                    <a:pt x="-1379" y="1213728"/>
                    <a:pt x="10527" y="1271671"/>
                    <a:pt x="11321" y="1300246"/>
                  </a:cubicBezTo>
                  <a:cubicBezTo>
                    <a:pt x="12115" y="1328821"/>
                    <a:pt x="-10903" y="1333584"/>
                    <a:pt x="6559" y="1362159"/>
                  </a:cubicBezTo>
                  <a:cubicBezTo>
                    <a:pt x="24021" y="1390734"/>
                    <a:pt x="56565" y="1433596"/>
                    <a:pt x="116096" y="1471696"/>
                  </a:cubicBezTo>
                  <a:cubicBezTo>
                    <a:pt x="175627" y="1509796"/>
                    <a:pt x="273259" y="1559009"/>
                    <a:pt x="363746" y="1590759"/>
                  </a:cubicBezTo>
                  <a:cubicBezTo>
                    <a:pt x="454233" y="1622509"/>
                    <a:pt x="575677" y="1639971"/>
                    <a:pt x="659021" y="1662196"/>
                  </a:cubicBezTo>
                  <a:cubicBezTo>
                    <a:pt x="742365" y="1684421"/>
                    <a:pt x="808247" y="1705853"/>
                    <a:pt x="863809" y="1724109"/>
                  </a:cubicBezTo>
                  <a:cubicBezTo>
                    <a:pt x="919371" y="1742365"/>
                    <a:pt x="959059" y="1748715"/>
                    <a:pt x="992396" y="1771734"/>
                  </a:cubicBezTo>
                  <a:cubicBezTo>
                    <a:pt x="1025733" y="1794753"/>
                    <a:pt x="1046371" y="1835233"/>
                    <a:pt x="1063834" y="1862221"/>
                  </a:cubicBezTo>
                  <a:cubicBezTo>
                    <a:pt x="1081297" y="1889209"/>
                    <a:pt x="1059865" y="1917784"/>
                    <a:pt x="1097171" y="1933659"/>
                  </a:cubicBezTo>
                  <a:cubicBezTo>
                    <a:pt x="1134477" y="1949534"/>
                    <a:pt x="1227346" y="1951121"/>
                    <a:pt x="1287671" y="1957471"/>
                  </a:cubicBezTo>
                  <a:cubicBezTo>
                    <a:pt x="1347996" y="1963821"/>
                    <a:pt x="1420227" y="1975728"/>
                    <a:pt x="1459121" y="1971759"/>
                  </a:cubicBezTo>
                  <a:cubicBezTo>
                    <a:pt x="1498015" y="1967790"/>
                    <a:pt x="1501190" y="1950328"/>
                    <a:pt x="1521034" y="1933659"/>
                  </a:cubicBezTo>
                  <a:cubicBezTo>
                    <a:pt x="1540878" y="1916990"/>
                    <a:pt x="1567072" y="1890002"/>
                    <a:pt x="1578184" y="1871746"/>
                  </a:cubicBezTo>
                  <a:cubicBezTo>
                    <a:pt x="1589297" y="1853490"/>
                    <a:pt x="1563897" y="1817771"/>
                    <a:pt x="1587709" y="1824121"/>
                  </a:cubicBezTo>
                  <a:cubicBezTo>
                    <a:pt x="1611521" y="1830471"/>
                    <a:pt x="1675022" y="1895559"/>
                    <a:pt x="1721059" y="1909846"/>
                  </a:cubicBezTo>
                  <a:cubicBezTo>
                    <a:pt x="1767096" y="1924133"/>
                    <a:pt x="1824247" y="1916196"/>
                    <a:pt x="1863934" y="1909846"/>
                  </a:cubicBezTo>
                  <a:cubicBezTo>
                    <a:pt x="1903621" y="1903496"/>
                    <a:pt x="1925847" y="1881271"/>
                    <a:pt x="1959184" y="1871746"/>
                  </a:cubicBezTo>
                  <a:cubicBezTo>
                    <a:pt x="1992522" y="1862221"/>
                    <a:pt x="2033797" y="1869365"/>
                    <a:pt x="2063959" y="1852696"/>
                  </a:cubicBezTo>
                  <a:cubicBezTo>
                    <a:pt x="2094122" y="1836027"/>
                    <a:pt x="2121903" y="1797134"/>
                    <a:pt x="2140159" y="1771734"/>
                  </a:cubicBezTo>
                  <a:cubicBezTo>
                    <a:pt x="2158415" y="1746334"/>
                    <a:pt x="2133015" y="1709821"/>
                    <a:pt x="2173496" y="1700296"/>
                  </a:cubicBezTo>
                  <a:cubicBezTo>
                    <a:pt x="2213977" y="1690771"/>
                    <a:pt x="2309227" y="1717759"/>
                    <a:pt x="2383046" y="1714584"/>
                  </a:cubicBezTo>
                  <a:cubicBezTo>
                    <a:pt x="2456865" y="1711409"/>
                    <a:pt x="2565609" y="1689977"/>
                    <a:pt x="2616409" y="1681246"/>
                  </a:cubicBezTo>
                  <a:cubicBezTo>
                    <a:pt x="2667209" y="1672515"/>
                    <a:pt x="2670384" y="1649496"/>
                    <a:pt x="2687846" y="1662196"/>
                  </a:cubicBezTo>
                  <a:cubicBezTo>
                    <a:pt x="2705309" y="1674896"/>
                    <a:pt x="2699753" y="1737602"/>
                    <a:pt x="2721184" y="1757446"/>
                  </a:cubicBezTo>
                  <a:cubicBezTo>
                    <a:pt x="2742615" y="1777290"/>
                    <a:pt x="2795003" y="1773322"/>
                    <a:pt x="2816434" y="1781259"/>
                  </a:cubicBezTo>
                  <a:cubicBezTo>
                    <a:pt x="2837865" y="1789196"/>
                    <a:pt x="2828340" y="1800309"/>
                    <a:pt x="2849771" y="1805071"/>
                  </a:cubicBezTo>
                  <a:cubicBezTo>
                    <a:pt x="2871202" y="1809833"/>
                    <a:pt x="2923590" y="1801897"/>
                    <a:pt x="2945021" y="1809834"/>
                  </a:cubicBezTo>
                  <a:cubicBezTo>
                    <a:pt x="2966452" y="1817771"/>
                    <a:pt x="2964865" y="1848727"/>
                    <a:pt x="2978359" y="1852696"/>
                  </a:cubicBezTo>
                  <a:cubicBezTo>
                    <a:pt x="2991853" y="1856665"/>
                    <a:pt x="2997409" y="1835234"/>
                    <a:pt x="3025984" y="1833646"/>
                  </a:cubicBezTo>
                  <a:cubicBezTo>
                    <a:pt x="3054559" y="1832059"/>
                    <a:pt x="3110915" y="1846346"/>
                    <a:pt x="3149809" y="1843171"/>
                  </a:cubicBezTo>
                  <a:cubicBezTo>
                    <a:pt x="3188703" y="1839996"/>
                    <a:pt x="3218865" y="1814596"/>
                    <a:pt x="3259346" y="1814596"/>
                  </a:cubicBezTo>
                  <a:cubicBezTo>
                    <a:pt x="3299827" y="1814596"/>
                    <a:pt x="3359359" y="1847140"/>
                    <a:pt x="3392696" y="1843171"/>
                  </a:cubicBezTo>
                  <a:cubicBezTo>
                    <a:pt x="3426033" y="1839202"/>
                    <a:pt x="3425240" y="1799515"/>
                    <a:pt x="3459371" y="1790784"/>
                  </a:cubicBezTo>
                  <a:cubicBezTo>
                    <a:pt x="3493502" y="1782053"/>
                    <a:pt x="3597484" y="1790784"/>
                    <a:pt x="3597484" y="1790784"/>
                  </a:cubicBezTo>
                  <a:cubicBezTo>
                    <a:pt x="3633996" y="1790784"/>
                    <a:pt x="3655427" y="1792371"/>
                    <a:pt x="3678446" y="1790784"/>
                  </a:cubicBezTo>
                  <a:cubicBezTo>
                    <a:pt x="3701465" y="1789197"/>
                    <a:pt x="3737183" y="1796340"/>
                    <a:pt x="3735596" y="1781259"/>
                  </a:cubicBezTo>
                  <a:cubicBezTo>
                    <a:pt x="3734009" y="1766178"/>
                    <a:pt x="3691146" y="1721727"/>
                    <a:pt x="3668921" y="1700296"/>
                  </a:cubicBezTo>
                  <a:cubicBezTo>
                    <a:pt x="3646696" y="1678865"/>
                    <a:pt x="3581608" y="1664577"/>
                    <a:pt x="3602246" y="1652671"/>
                  </a:cubicBezTo>
                  <a:cubicBezTo>
                    <a:pt x="3622884" y="1640765"/>
                    <a:pt x="3699877" y="1628859"/>
                    <a:pt x="3792746" y="1628859"/>
                  </a:cubicBezTo>
                  <a:cubicBezTo>
                    <a:pt x="3885615" y="1628859"/>
                    <a:pt x="4057065" y="1651877"/>
                    <a:pt x="4159459" y="1652671"/>
                  </a:cubicBezTo>
                  <a:cubicBezTo>
                    <a:pt x="4261853" y="1653465"/>
                    <a:pt x="4345197" y="1624890"/>
                    <a:pt x="4407109" y="1633621"/>
                  </a:cubicBezTo>
                  <a:cubicBezTo>
                    <a:pt x="4469021" y="1642352"/>
                    <a:pt x="4510297" y="1698709"/>
                    <a:pt x="4530934" y="1705059"/>
                  </a:cubicBezTo>
                  <a:cubicBezTo>
                    <a:pt x="4551571" y="1711409"/>
                    <a:pt x="4511090" y="1674102"/>
                    <a:pt x="4530934" y="1671721"/>
                  </a:cubicBezTo>
                  <a:cubicBezTo>
                    <a:pt x="4550778" y="1669340"/>
                    <a:pt x="4618246" y="1689183"/>
                    <a:pt x="4649996" y="1690771"/>
                  </a:cubicBezTo>
                  <a:cubicBezTo>
                    <a:pt x="4681746" y="1692359"/>
                    <a:pt x="4699209" y="1690771"/>
                    <a:pt x="4721434" y="1681246"/>
                  </a:cubicBezTo>
                  <a:cubicBezTo>
                    <a:pt x="4743659" y="1671721"/>
                    <a:pt x="4766677" y="1648702"/>
                    <a:pt x="4783346" y="1633621"/>
                  </a:cubicBezTo>
                  <a:cubicBezTo>
                    <a:pt x="4800015" y="1618540"/>
                    <a:pt x="4780171" y="1606634"/>
                    <a:pt x="4821446" y="1590759"/>
                  </a:cubicBezTo>
                  <a:cubicBezTo>
                    <a:pt x="4862721" y="1574884"/>
                    <a:pt x="4992102" y="1553452"/>
                    <a:pt x="5030996" y="1538371"/>
                  </a:cubicBezTo>
                  <a:cubicBezTo>
                    <a:pt x="5069890" y="1523290"/>
                    <a:pt x="5057190" y="1512177"/>
                    <a:pt x="5054809" y="1500271"/>
                  </a:cubicBezTo>
                  <a:cubicBezTo>
                    <a:pt x="5052428" y="1488365"/>
                    <a:pt x="4990515" y="1482015"/>
                    <a:pt x="5016709" y="1466934"/>
                  </a:cubicBezTo>
                  <a:cubicBezTo>
                    <a:pt x="5042903" y="1451853"/>
                    <a:pt x="5172284" y="1435184"/>
                    <a:pt x="5211971" y="1409784"/>
                  </a:cubicBezTo>
                  <a:cubicBezTo>
                    <a:pt x="5251659" y="1384384"/>
                    <a:pt x="5267534" y="1337553"/>
                    <a:pt x="5254834" y="1314534"/>
                  </a:cubicBezTo>
                  <a:cubicBezTo>
                    <a:pt x="5242134" y="1291515"/>
                    <a:pt x="5132596" y="1285165"/>
                    <a:pt x="5135771" y="1271671"/>
                  </a:cubicBezTo>
                  <a:cubicBezTo>
                    <a:pt x="5138946" y="1258177"/>
                    <a:pt x="5246897" y="1255002"/>
                    <a:pt x="5273884" y="1233571"/>
                  </a:cubicBezTo>
                  <a:cubicBezTo>
                    <a:pt x="5300871" y="1212140"/>
                    <a:pt x="5294521" y="1170072"/>
                    <a:pt x="5297696" y="1143084"/>
                  </a:cubicBezTo>
                  <a:cubicBezTo>
                    <a:pt x="5300871" y="1116096"/>
                    <a:pt x="5289759" y="1103396"/>
                    <a:pt x="5292934" y="1071646"/>
                  </a:cubicBezTo>
                  <a:cubicBezTo>
                    <a:pt x="5296109" y="1039896"/>
                    <a:pt x="5316746" y="981953"/>
                    <a:pt x="5316746" y="952584"/>
                  </a:cubicBezTo>
                  <a:cubicBezTo>
                    <a:pt x="5316746" y="923215"/>
                    <a:pt x="5300078" y="915278"/>
                    <a:pt x="5292934" y="895434"/>
                  </a:cubicBezTo>
                  <a:cubicBezTo>
                    <a:pt x="5285790" y="875590"/>
                    <a:pt x="5287378" y="844633"/>
                    <a:pt x="5273884" y="833521"/>
                  </a:cubicBezTo>
                  <a:cubicBezTo>
                    <a:pt x="5260390" y="822408"/>
                    <a:pt x="5238959" y="824790"/>
                    <a:pt x="5211971" y="828759"/>
                  </a:cubicBezTo>
                  <a:cubicBezTo>
                    <a:pt x="5184984" y="832728"/>
                    <a:pt x="5121484" y="866859"/>
                    <a:pt x="5111959" y="857334"/>
                  </a:cubicBezTo>
                  <a:cubicBezTo>
                    <a:pt x="5102434" y="847809"/>
                    <a:pt x="5145296" y="795421"/>
                    <a:pt x="5154821" y="771609"/>
                  </a:cubicBezTo>
                  <a:cubicBezTo>
                    <a:pt x="5164346" y="747796"/>
                    <a:pt x="5177840" y="725572"/>
                    <a:pt x="5169109" y="714459"/>
                  </a:cubicBezTo>
                  <a:cubicBezTo>
                    <a:pt x="5160378" y="703346"/>
                    <a:pt x="5135771" y="713665"/>
                    <a:pt x="5102434" y="704934"/>
                  </a:cubicBezTo>
                  <a:cubicBezTo>
                    <a:pt x="5069097" y="696203"/>
                    <a:pt x="5009565" y="658102"/>
                    <a:pt x="4969084" y="662071"/>
                  </a:cubicBezTo>
                  <a:cubicBezTo>
                    <a:pt x="4928603" y="666040"/>
                    <a:pt x="4893677" y="720808"/>
                    <a:pt x="4859546" y="728746"/>
                  </a:cubicBezTo>
                  <a:cubicBezTo>
                    <a:pt x="4825415" y="736684"/>
                    <a:pt x="4793665" y="703346"/>
                    <a:pt x="4764296" y="709696"/>
                  </a:cubicBezTo>
                  <a:cubicBezTo>
                    <a:pt x="4734927" y="716046"/>
                    <a:pt x="4711115" y="745415"/>
                    <a:pt x="4683334" y="766846"/>
                  </a:cubicBezTo>
                  <a:cubicBezTo>
                    <a:pt x="4655553" y="788277"/>
                    <a:pt x="4624596" y="805740"/>
                    <a:pt x="4597609" y="838284"/>
                  </a:cubicBezTo>
                  <a:cubicBezTo>
                    <a:pt x="4570622" y="870828"/>
                    <a:pt x="4546809" y="920040"/>
                    <a:pt x="4521409" y="962109"/>
                  </a:cubicBezTo>
                  <a:cubicBezTo>
                    <a:pt x="4496009" y="1004178"/>
                    <a:pt x="4474578" y="1054977"/>
                    <a:pt x="4445209" y="1090696"/>
                  </a:cubicBezTo>
                  <a:cubicBezTo>
                    <a:pt x="4415840" y="1126415"/>
                    <a:pt x="4386471" y="1156577"/>
                    <a:pt x="4345196" y="1176421"/>
                  </a:cubicBezTo>
                  <a:cubicBezTo>
                    <a:pt x="4303921" y="1196265"/>
                    <a:pt x="4238040" y="1207378"/>
                    <a:pt x="4197559" y="1209759"/>
                  </a:cubicBezTo>
                  <a:cubicBezTo>
                    <a:pt x="4157078" y="1212140"/>
                    <a:pt x="4104690" y="1208171"/>
                    <a:pt x="4102309" y="1190709"/>
                  </a:cubicBezTo>
                  <a:cubicBezTo>
                    <a:pt x="4099928" y="1173247"/>
                    <a:pt x="4174540" y="1125621"/>
                    <a:pt x="4183271" y="1104984"/>
                  </a:cubicBezTo>
                  <a:cubicBezTo>
                    <a:pt x="4192002" y="1084347"/>
                    <a:pt x="4170571" y="1076409"/>
                    <a:pt x="4154696" y="1066884"/>
                  </a:cubicBezTo>
                  <a:cubicBezTo>
                    <a:pt x="4138821" y="1057359"/>
                    <a:pt x="4104690" y="1059740"/>
                    <a:pt x="4088021" y="1047834"/>
                  </a:cubicBezTo>
                  <a:cubicBezTo>
                    <a:pt x="4071352" y="1035928"/>
                    <a:pt x="4045159" y="1008940"/>
                    <a:pt x="4054684" y="995446"/>
                  </a:cubicBezTo>
                  <a:cubicBezTo>
                    <a:pt x="4064209" y="981952"/>
                    <a:pt x="4145171" y="966871"/>
                    <a:pt x="4145171" y="966871"/>
                  </a:cubicBezTo>
                  <a:cubicBezTo>
                    <a:pt x="4161840" y="958140"/>
                    <a:pt x="4164221" y="955759"/>
                    <a:pt x="4154696" y="943059"/>
                  </a:cubicBezTo>
                  <a:cubicBezTo>
                    <a:pt x="4145171" y="930359"/>
                    <a:pt x="4117390" y="916865"/>
                    <a:pt x="4088021" y="890671"/>
                  </a:cubicBezTo>
                  <a:cubicBezTo>
                    <a:pt x="4058652" y="864477"/>
                    <a:pt x="4024522" y="814471"/>
                    <a:pt x="3978484" y="785896"/>
                  </a:cubicBezTo>
                  <a:cubicBezTo>
                    <a:pt x="3932446" y="757321"/>
                    <a:pt x="3868152" y="746208"/>
                    <a:pt x="3811796" y="719221"/>
                  </a:cubicBezTo>
                  <a:cubicBezTo>
                    <a:pt x="3755440" y="692233"/>
                    <a:pt x="3697496" y="650165"/>
                    <a:pt x="3640346" y="623971"/>
                  </a:cubicBezTo>
                  <a:cubicBezTo>
                    <a:pt x="3583196" y="597777"/>
                    <a:pt x="3528427" y="568409"/>
                    <a:pt x="3468896" y="562059"/>
                  </a:cubicBezTo>
                  <a:cubicBezTo>
                    <a:pt x="3409365" y="555709"/>
                    <a:pt x="3283159" y="585871"/>
                    <a:pt x="3283159" y="585871"/>
                  </a:cubicBezTo>
                  <a:cubicBezTo>
                    <a:pt x="3203784" y="595396"/>
                    <a:pt x="3061702" y="615240"/>
                    <a:pt x="2992646" y="619209"/>
                  </a:cubicBezTo>
                  <a:cubicBezTo>
                    <a:pt x="2923590" y="623178"/>
                    <a:pt x="2906127" y="596984"/>
                    <a:pt x="2868821" y="609684"/>
                  </a:cubicBezTo>
                  <a:cubicBezTo>
                    <a:pt x="2831515" y="622384"/>
                    <a:pt x="2801353" y="670009"/>
                    <a:pt x="2768809" y="695409"/>
                  </a:cubicBezTo>
                  <a:cubicBezTo>
                    <a:pt x="2736265" y="720809"/>
                    <a:pt x="2697371" y="735097"/>
                    <a:pt x="2673559" y="762084"/>
                  </a:cubicBezTo>
                  <a:cubicBezTo>
                    <a:pt x="2649747" y="789071"/>
                    <a:pt x="2644190" y="844634"/>
                    <a:pt x="2625934" y="857334"/>
                  </a:cubicBezTo>
                  <a:cubicBezTo>
                    <a:pt x="2607678" y="870034"/>
                    <a:pt x="2583865" y="847015"/>
                    <a:pt x="2564021" y="838284"/>
                  </a:cubicBezTo>
                  <a:cubicBezTo>
                    <a:pt x="2544177" y="829553"/>
                    <a:pt x="2498934" y="850190"/>
                    <a:pt x="2506871" y="804946"/>
                  </a:cubicBezTo>
                  <a:cubicBezTo>
                    <a:pt x="2514808" y="759702"/>
                    <a:pt x="2602915" y="604127"/>
                    <a:pt x="2611646" y="566821"/>
                  </a:cubicBezTo>
                  <a:cubicBezTo>
                    <a:pt x="2620377" y="529515"/>
                    <a:pt x="2575134" y="587459"/>
                    <a:pt x="2559259" y="581109"/>
                  </a:cubicBezTo>
                  <a:cubicBezTo>
                    <a:pt x="2543384" y="574759"/>
                    <a:pt x="2534652" y="539833"/>
                    <a:pt x="2516396" y="528721"/>
                  </a:cubicBezTo>
                  <a:cubicBezTo>
                    <a:pt x="2498140" y="517608"/>
                    <a:pt x="2457659" y="535071"/>
                    <a:pt x="2449721" y="514434"/>
                  </a:cubicBezTo>
                  <a:cubicBezTo>
                    <a:pt x="2441784" y="493796"/>
                    <a:pt x="2473533" y="424740"/>
                    <a:pt x="2468771" y="404896"/>
                  </a:cubicBezTo>
                  <a:cubicBezTo>
                    <a:pt x="2464009" y="385052"/>
                    <a:pt x="2442577" y="397752"/>
                    <a:pt x="2421146" y="395371"/>
                  </a:cubicBezTo>
                  <a:cubicBezTo>
                    <a:pt x="2399715" y="392990"/>
                    <a:pt x="2363203" y="385846"/>
                    <a:pt x="2340184" y="390609"/>
                  </a:cubicBezTo>
                  <a:cubicBezTo>
                    <a:pt x="2317165" y="395371"/>
                    <a:pt x="2293353" y="435852"/>
                    <a:pt x="2283034" y="423946"/>
                  </a:cubicBezTo>
                  <a:cubicBezTo>
                    <a:pt x="2272715" y="412040"/>
                    <a:pt x="2294146" y="327902"/>
                    <a:pt x="2278271" y="319171"/>
                  </a:cubicBezTo>
                  <a:cubicBezTo>
                    <a:pt x="2262396" y="310440"/>
                    <a:pt x="2210803" y="379496"/>
                    <a:pt x="2187784" y="371559"/>
                  </a:cubicBezTo>
                  <a:cubicBezTo>
                    <a:pt x="2164765" y="363622"/>
                    <a:pt x="2149684" y="296152"/>
                    <a:pt x="2140159" y="271546"/>
                  </a:cubicBezTo>
                  <a:cubicBezTo>
                    <a:pt x="2130634" y="246940"/>
                    <a:pt x="2136984" y="228683"/>
                    <a:pt x="2130634" y="223921"/>
                  </a:cubicBezTo>
                  <a:cubicBezTo>
                    <a:pt x="2124284" y="219159"/>
                    <a:pt x="2117140" y="251702"/>
                    <a:pt x="2102059" y="242971"/>
                  </a:cubicBezTo>
                  <a:cubicBezTo>
                    <a:pt x="2086978" y="234240"/>
                    <a:pt x="2057609" y="192965"/>
                    <a:pt x="2040146" y="171534"/>
                  </a:cubicBezTo>
                  <a:cubicBezTo>
                    <a:pt x="2022683" y="150103"/>
                    <a:pt x="2017921" y="116765"/>
                    <a:pt x="1997284" y="114384"/>
                  </a:cubicBezTo>
                  <a:cubicBezTo>
                    <a:pt x="1976647" y="112003"/>
                    <a:pt x="1935371" y="161215"/>
                    <a:pt x="1916321" y="157246"/>
                  </a:cubicBezTo>
                  <a:cubicBezTo>
                    <a:pt x="1897271" y="153277"/>
                    <a:pt x="1902034" y="94540"/>
                    <a:pt x="1882984" y="90571"/>
                  </a:cubicBezTo>
                  <a:cubicBezTo>
                    <a:pt x="1863934" y="86602"/>
                    <a:pt x="1824246" y="139784"/>
                    <a:pt x="1802021" y="133434"/>
                  </a:cubicBezTo>
                  <a:cubicBezTo>
                    <a:pt x="1779796" y="127084"/>
                    <a:pt x="1764715" y="68346"/>
                    <a:pt x="1749634" y="52471"/>
                  </a:cubicBezTo>
                  <a:cubicBezTo>
                    <a:pt x="1734553" y="36596"/>
                    <a:pt x="1728203" y="27865"/>
                    <a:pt x="1711534" y="38184"/>
                  </a:cubicBezTo>
                  <a:cubicBezTo>
                    <a:pt x="1694865" y="48503"/>
                    <a:pt x="1675021" y="100097"/>
                    <a:pt x="1649621" y="114384"/>
                  </a:cubicBezTo>
                  <a:cubicBezTo>
                    <a:pt x="1624221" y="128671"/>
                    <a:pt x="1585328" y="131846"/>
                    <a:pt x="1559134" y="123909"/>
                  </a:cubicBezTo>
                  <a:cubicBezTo>
                    <a:pt x="1532940" y="115972"/>
                    <a:pt x="1498015" y="87396"/>
                    <a:pt x="1492459" y="66759"/>
                  </a:cubicBezTo>
                  <a:cubicBezTo>
                    <a:pt x="1486903" y="46122"/>
                    <a:pt x="1532940" y="-2297"/>
                    <a:pt x="1525796" y="84"/>
                  </a:cubicBezTo>
                  <a:cubicBezTo>
                    <a:pt x="1518652" y="2465"/>
                    <a:pt x="1471027" y="51677"/>
                    <a:pt x="1449596" y="81046"/>
                  </a:cubicBezTo>
                  <a:cubicBezTo>
                    <a:pt x="1428165" y="110415"/>
                    <a:pt x="1424990" y="150102"/>
                    <a:pt x="1397209" y="176296"/>
                  </a:cubicBezTo>
                  <a:cubicBezTo>
                    <a:pt x="1369428" y="202490"/>
                    <a:pt x="1317040" y="231859"/>
                    <a:pt x="1282909" y="238209"/>
                  </a:cubicBezTo>
                  <a:cubicBezTo>
                    <a:pt x="1248778" y="244559"/>
                    <a:pt x="1217027" y="226302"/>
                    <a:pt x="1192421" y="214396"/>
                  </a:cubicBezTo>
                  <a:cubicBezTo>
                    <a:pt x="1167815" y="202490"/>
                    <a:pt x="1156702" y="186614"/>
                    <a:pt x="1135271" y="166771"/>
                  </a:cubicBezTo>
                  <a:cubicBezTo>
                    <a:pt x="1113840" y="146928"/>
                    <a:pt x="1068597" y="81046"/>
                    <a:pt x="1063834" y="95334"/>
                  </a:cubicBezTo>
                  <a:cubicBezTo>
                    <a:pt x="1059071" y="109622"/>
                    <a:pt x="1103521" y="209634"/>
                    <a:pt x="1106696" y="252496"/>
                  </a:cubicBezTo>
                  <a:cubicBezTo>
                    <a:pt x="1109871" y="295358"/>
                    <a:pt x="1100346" y="345365"/>
                    <a:pt x="1082884" y="352509"/>
                  </a:cubicBezTo>
                  <a:cubicBezTo>
                    <a:pt x="1065422" y="359653"/>
                    <a:pt x="1025733" y="327109"/>
                    <a:pt x="1001921" y="295359"/>
                  </a:cubicBezTo>
                  <a:cubicBezTo>
                    <a:pt x="978109" y="263609"/>
                    <a:pt x="952709" y="188996"/>
                    <a:pt x="940009" y="162009"/>
                  </a:cubicBezTo>
                  <a:cubicBezTo>
                    <a:pt x="927309" y="135022"/>
                    <a:pt x="913815" y="91365"/>
                    <a:pt x="925721" y="133434"/>
                  </a:cubicBezTo>
                  <a:cubicBezTo>
                    <a:pt x="937627" y="175503"/>
                    <a:pt x="988427" y="335840"/>
                    <a:pt x="1011446" y="414421"/>
                  </a:cubicBezTo>
                  <a:cubicBezTo>
                    <a:pt x="1034465" y="493002"/>
                    <a:pt x="1050340" y="555708"/>
                    <a:pt x="1063834" y="604921"/>
                  </a:cubicBezTo>
                  <a:cubicBezTo>
                    <a:pt x="1077328" y="654133"/>
                    <a:pt x="1068597" y="680327"/>
                    <a:pt x="1092409" y="709696"/>
                  </a:cubicBezTo>
                  <a:cubicBezTo>
                    <a:pt x="1116221" y="739065"/>
                    <a:pt x="1159878" y="752559"/>
                    <a:pt x="1206709" y="781134"/>
                  </a:cubicBezTo>
                  <a:cubicBezTo>
                    <a:pt x="1253540" y="809709"/>
                    <a:pt x="1332121" y="852571"/>
                    <a:pt x="1373396" y="881146"/>
                  </a:cubicBezTo>
                  <a:cubicBezTo>
                    <a:pt x="1414671" y="909721"/>
                    <a:pt x="1471821" y="941472"/>
                    <a:pt x="1454359" y="952584"/>
                  </a:cubicBezTo>
                  <a:cubicBezTo>
                    <a:pt x="1436897" y="963696"/>
                    <a:pt x="1330533" y="950202"/>
                    <a:pt x="1268621" y="947821"/>
                  </a:cubicBezTo>
                  <a:cubicBezTo>
                    <a:pt x="1206709" y="945440"/>
                    <a:pt x="1082884" y="938296"/>
                    <a:pt x="1082884" y="938296"/>
                  </a:cubicBezTo>
                  <a:lnTo>
                    <a:pt x="763796" y="919246"/>
                  </a:lnTo>
                  <a:lnTo>
                    <a:pt x="587584" y="924009"/>
                  </a:lnTo>
                  <a:close/>
                </a:path>
              </a:pathLst>
            </a:cu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sp>
        <p:nvSpPr>
          <p:cNvPr id="22" name="직사각형 21"/>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3397875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6685" y="2695427"/>
            <a:ext cx="6335315" cy="3484424"/>
          </a:xfrm>
          <a:prstGeom prst="rect">
            <a:avLst/>
          </a:prstGeom>
        </p:spPr>
      </p:pic>
      <p:sp>
        <p:nvSpPr>
          <p:cNvPr id="10"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91922"/>
                </a:solidFill>
                <a:latin typeface="리디바탕" panose="020B0600000101010101" pitchFamily="34" charset="-127"/>
                <a:cs typeface="Arial" panose="020B0604020202020204" pitchFamily="34" charset="0"/>
              </a:rPr>
              <a:t>3.3.2. Amino acid substitutions on the functional domains in union PSGs</a:t>
            </a:r>
          </a:p>
        </p:txBody>
      </p:sp>
      <p:sp>
        <p:nvSpPr>
          <p:cNvPr id="12" name="내용 개체 틀 2"/>
          <p:cNvSpPr txBox="1">
            <a:spLocks/>
          </p:cNvSpPr>
          <p:nvPr/>
        </p:nvSpPr>
        <p:spPr>
          <a:xfrm>
            <a:off x="306785" y="942634"/>
            <a:ext cx="11885215" cy="2067379"/>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latin typeface="리디바탕" panose="020B0600000101010101" pitchFamily="34" charset="-127"/>
                <a:cs typeface="Arial" panose="020B0604020202020204" pitchFamily="34" charset="0"/>
              </a:rPr>
              <a:t>Investigation of </a:t>
            </a:r>
            <a:r>
              <a:rPr lang="en-US" altLang="ko-KR" sz="1600" b="1" dirty="0">
                <a:latin typeface="리디바탕" panose="020B0600000101010101" pitchFamily="34" charset="-127"/>
                <a:cs typeface="Arial" panose="020B0604020202020204" pitchFamily="34" charset="0"/>
              </a:rPr>
              <a:t>p</a:t>
            </a:r>
            <a:r>
              <a:rPr lang="en-US" altLang="ko-KR" sz="1600" b="1" dirty="0" smtClean="0">
                <a:latin typeface="리디바탕" panose="020B0600000101010101" pitchFamily="34" charset="-127"/>
                <a:cs typeface="Arial" panose="020B0604020202020204" pitchFamily="34" charset="0"/>
              </a:rPr>
              <a:t>ositively </a:t>
            </a:r>
            <a:r>
              <a:rPr lang="en-US" altLang="ko-KR" sz="1600" b="1" dirty="0">
                <a:latin typeface="리디바탕" panose="020B0600000101010101" pitchFamily="34" charset="-127"/>
                <a:cs typeface="Arial" panose="020B0604020202020204" pitchFamily="34" charset="0"/>
              </a:rPr>
              <a:t>selected sites and E</a:t>
            </a:r>
            <a:r>
              <a:rPr lang="en-US" altLang="ko-KR" sz="1600" dirty="0">
                <a:latin typeface="리디바탕" panose="020B0600000101010101" pitchFamily="34" charset="-127"/>
                <a:cs typeface="Arial" panose="020B0604020202020204" pitchFamily="34" charset="0"/>
              </a:rPr>
              <a:t>xclusive </a:t>
            </a:r>
            <a:r>
              <a:rPr lang="en-US" altLang="ko-KR" sz="1600" b="1" dirty="0">
                <a:latin typeface="리디바탕" panose="020B0600000101010101" pitchFamily="34" charset="-127"/>
                <a:cs typeface="Arial" panose="020B0604020202020204" pitchFamily="34" charset="0"/>
              </a:rPr>
              <a:t>A</a:t>
            </a:r>
            <a:r>
              <a:rPr lang="en-US" altLang="ko-KR" sz="1600" dirty="0">
                <a:latin typeface="리디바탕" panose="020B0600000101010101" pitchFamily="34" charset="-127"/>
                <a:cs typeface="Arial" panose="020B0604020202020204" pitchFamily="34" charset="0"/>
              </a:rPr>
              <a:t>mino </a:t>
            </a:r>
            <a:r>
              <a:rPr lang="en-US" altLang="ko-KR" sz="1600" b="1" dirty="0">
                <a:latin typeface="리디바탕" panose="020B0600000101010101" pitchFamily="34" charset="-127"/>
                <a:cs typeface="Arial" panose="020B0604020202020204" pitchFamily="34" charset="0"/>
              </a:rPr>
              <a:t>A</a:t>
            </a:r>
            <a:r>
              <a:rPr lang="en-US" altLang="ko-KR" sz="1600" dirty="0">
                <a:latin typeface="리디바탕" panose="020B0600000101010101" pitchFamily="34" charset="-127"/>
                <a:cs typeface="Arial" panose="020B0604020202020204" pitchFamily="34" charset="0"/>
              </a:rPr>
              <a:t>cid </a:t>
            </a:r>
            <a:r>
              <a:rPr lang="en-US" altLang="ko-KR" sz="1600" b="1" dirty="0">
                <a:latin typeface="리디바탕" panose="020B0600000101010101" pitchFamily="34" charset="-127"/>
                <a:cs typeface="Arial" panose="020B0604020202020204" pitchFamily="34" charset="0"/>
              </a:rPr>
              <a:t>S</a:t>
            </a:r>
            <a:r>
              <a:rPr lang="en-US" altLang="ko-KR" sz="1600" dirty="0">
                <a:latin typeface="리디바탕" panose="020B0600000101010101" pitchFamily="34" charset="-127"/>
                <a:cs typeface="Arial" panose="020B0604020202020204" pitchFamily="34" charset="0"/>
              </a:rPr>
              <a:t>ubstitutions under </a:t>
            </a:r>
            <a:r>
              <a:rPr lang="en-US" altLang="ko-KR" sz="1600" b="1" dirty="0">
                <a:latin typeface="리디바탕" panose="020B0600000101010101" pitchFamily="34" charset="-127"/>
                <a:cs typeface="Arial" panose="020B0604020202020204" pitchFamily="34" charset="0"/>
              </a:rPr>
              <a:t>P</a:t>
            </a:r>
            <a:r>
              <a:rPr lang="en-US" altLang="ko-KR" sz="1600" dirty="0">
                <a:latin typeface="리디바탕" panose="020B0600000101010101" pitchFamily="34" charset="-127"/>
                <a:cs typeface="Arial" panose="020B0604020202020204" pitchFamily="34" charset="0"/>
              </a:rPr>
              <a:t>ositive </a:t>
            </a:r>
            <a:r>
              <a:rPr lang="en-US" altLang="ko-KR" sz="1600" b="1" dirty="0">
                <a:latin typeface="리디바탕" panose="020B0600000101010101" pitchFamily="34" charset="-127"/>
                <a:cs typeface="Arial" panose="020B0604020202020204" pitchFamily="34" charset="0"/>
              </a:rPr>
              <a:t>S</a:t>
            </a:r>
            <a:r>
              <a:rPr lang="en-US" altLang="ko-KR" sz="1600" dirty="0">
                <a:latin typeface="리디바탕" panose="020B0600000101010101" pitchFamily="34" charset="-127"/>
                <a:cs typeface="Arial" panose="020B0604020202020204" pitchFamily="34" charset="0"/>
              </a:rPr>
              <a:t>election (</a:t>
            </a:r>
            <a:r>
              <a:rPr lang="en-US" altLang="ko-KR" sz="1600" b="1" dirty="0">
                <a:latin typeface="리디바탕" panose="020B0600000101010101" pitchFamily="34" charset="-127"/>
                <a:cs typeface="Arial" panose="020B0604020202020204" pitchFamily="34" charset="0"/>
              </a:rPr>
              <a:t>EAASPS</a:t>
            </a:r>
            <a:r>
              <a:rPr lang="en-US" altLang="ko-KR" sz="1600" dirty="0">
                <a:latin typeface="리디바탕" panose="020B0600000101010101" pitchFamily="34" charset="-127"/>
                <a:cs typeface="Arial" panose="020B0604020202020204" pitchFamily="34" charset="0"/>
              </a:rPr>
              <a:t>).</a:t>
            </a:r>
          </a:p>
          <a:p>
            <a:pPr marL="0" indent="0">
              <a:buNone/>
            </a:pPr>
            <a:r>
              <a:rPr lang="en-US" altLang="ko-KR" sz="1600" b="1" dirty="0">
                <a:latin typeface="리디바탕" panose="020B0600000101010101" pitchFamily="34" charset="-127"/>
                <a:cs typeface="Arial" panose="020B0604020202020204" pitchFamily="34" charset="0"/>
              </a:rPr>
              <a:t>Genes involved in biological processes potentially associated with land </a:t>
            </a:r>
            <a:r>
              <a:rPr lang="en-US" altLang="ko-KR" sz="1600" b="1" dirty="0" smtClean="0">
                <a:latin typeface="리디바탕" panose="020B0600000101010101" pitchFamily="34" charset="-127"/>
                <a:cs typeface="Arial" panose="020B0604020202020204" pitchFamily="34" charset="0"/>
              </a:rPr>
              <a:t>adaptation:</a:t>
            </a:r>
            <a:endParaRPr lang="en-US" altLang="ko-KR" sz="1600" b="1" dirty="0">
              <a:latin typeface="리디바탕" panose="020B0600000101010101" pitchFamily="34" charset="-127"/>
              <a:cs typeface="Arial" panose="020B0604020202020204" pitchFamily="34" charset="0"/>
            </a:endParaRPr>
          </a:p>
          <a:p>
            <a:pPr lvl="1">
              <a:buFontTx/>
              <a:buChar char="-"/>
            </a:pPr>
            <a:r>
              <a:rPr lang="en-US" altLang="ko-KR" sz="1600" dirty="0">
                <a:latin typeface="리디바탕" panose="020B0600000101010101" pitchFamily="34" charset="-127"/>
                <a:cs typeface="Arial" panose="020B0604020202020204" pitchFamily="34" charset="0"/>
              </a:rPr>
              <a:t>Immune-response related: </a:t>
            </a:r>
            <a:r>
              <a:rPr lang="en-US" altLang="ko-KR" sz="1600" i="1" dirty="0">
                <a:latin typeface="리디바탕" panose="020B0600000101010101" pitchFamily="34" charset="-127"/>
                <a:cs typeface="Arial" panose="020B0604020202020204" pitchFamily="34" charset="0"/>
              </a:rPr>
              <a:t>NOD1</a:t>
            </a:r>
            <a:r>
              <a:rPr lang="en-US" altLang="ko-KR" sz="1600" dirty="0">
                <a:latin typeface="리디바탕" panose="020B0600000101010101" pitchFamily="34" charset="-127"/>
                <a:cs typeface="Arial" panose="020B0604020202020204" pitchFamily="34" charset="0"/>
              </a:rPr>
              <a:t>, </a:t>
            </a:r>
            <a:r>
              <a:rPr lang="en-US" altLang="ko-KR" sz="1600" i="1" dirty="0">
                <a:latin typeface="리디바탕" panose="020B0600000101010101" pitchFamily="34" charset="-127"/>
                <a:cs typeface="Arial" panose="020B0604020202020204" pitchFamily="34" charset="0"/>
              </a:rPr>
              <a:t>ADCY7</a:t>
            </a:r>
          </a:p>
          <a:p>
            <a:pPr lvl="1">
              <a:buFontTx/>
              <a:buChar char="-"/>
            </a:pPr>
            <a:r>
              <a:rPr lang="en-US" altLang="ko-KR" sz="1600" dirty="0">
                <a:latin typeface="리디바탕" panose="020B0600000101010101" pitchFamily="34" charset="-127"/>
                <a:cs typeface="Arial" panose="020B0604020202020204" pitchFamily="34" charset="0"/>
              </a:rPr>
              <a:t>Mitochondrial oxidative phosphorylation related: </a:t>
            </a:r>
            <a:r>
              <a:rPr lang="en-US" altLang="ko-KR" sz="1600" i="1" dirty="0">
                <a:latin typeface="리디바탕" panose="020B0600000101010101" pitchFamily="34" charset="-127"/>
                <a:cs typeface="Arial" panose="020B0604020202020204" pitchFamily="34" charset="0"/>
              </a:rPr>
              <a:t>NOA1</a:t>
            </a:r>
          </a:p>
          <a:p>
            <a:pPr lvl="1">
              <a:buFontTx/>
              <a:buChar char="-"/>
            </a:pPr>
            <a:r>
              <a:rPr lang="en-US" altLang="ko-KR" sz="1600" dirty="0">
                <a:latin typeface="리디바탕" panose="020B0600000101010101" pitchFamily="34" charset="-127"/>
                <a:cs typeface="Arial" panose="020B0604020202020204" pitchFamily="34" charset="0"/>
              </a:rPr>
              <a:t>Kidney development: </a:t>
            </a:r>
            <a:r>
              <a:rPr lang="en-US" altLang="ko-KR" sz="1600" i="1" dirty="0">
                <a:latin typeface="리디바탕" panose="020B0600000101010101" pitchFamily="34" charset="-127"/>
                <a:cs typeface="Arial" panose="020B0604020202020204" pitchFamily="34" charset="0"/>
              </a:rPr>
              <a:t>LAMB2</a:t>
            </a:r>
            <a:r>
              <a:rPr lang="en-US" altLang="ko-KR" sz="1600" dirty="0">
                <a:latin typeface="리디바탕" panose="020B0600000101010101" pitchFamily="34" charset="-127"/>
                <a:cs typeface="Arial" panose="020B0604020202020204" pitchFamily="34" charset="0"/>
              </a:rPr>
              <a:t>, </a:t>
            </a:r>
            <a:r>
              <a:rPr lang="en-US" altLang="ko-KR" sz="1600" i="1" dirty="0">
                <a:latin typeface="리디바탕" panose="020B0600000101010101" pitchFamily="34" charset="-127"/>
                <a:cs typeface="Arial" panose="020B0604020202020204" pitchFamily="34" charset="0"/>
              </a:rPr>
              <a:t>KMO</a:t>
            </a:r>
          </a:p>
        </p:txBody>
      </p:sp>
      <p:pic>
        <p:nvPicPr>
          <p:cNvPr id="16" name="그림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49" y="2756982"/>
            <a:ext cx="5764936" cy="3170714"/>
          </a:xfrm>
          <a:prstGeom prst="rect">
            <a:avLst/>
          </a:prstGeom>
        </p:spPr>
      </p:pic>
      <p:sp>
        <p:nvSpPr>
          <p:cNvPr id="18" name="직사각형 17"/>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rPr>
              <a:t>Chapter 3. Genetic adaptations in mudskipper and tetrapod give insights into their convergent water-to-land transition</a:t>
            </a:r>
            <a:endParaRPr lang="en-US" altLang="ko-KR" sz="1400" dirty="0">
              <a:solidFill>
                <a:schemeClr val="accent1">
                  <a:lumMod val="20000"/>
                  <a:lumOff val="80000"/>
                </a:schemeClr>
              </a:solidFill>
            </a:endParaRPr>
          </a:p>
        </p:txBody>
      </p:sp>
      <p:sp>
        <p:nvSpPr>
          <p:cNvPr id="13" name="직사각형 12"/>
          <p:cNvSpPr/>
          <p:nvPr/>
        </p:nvSpPr>
        <p:spPr>
          <a:xfrm>
            <a:off x="6181725" y="5989251"/>
            <a:ext cx="5424817" cy="253916"/>
          </a:xfrm>
          <a:prstGeom prst="rect">
            <a:avLst/>
          </a:prstGeom>
        </p:spPr>
        <p:txBody>
          <a:bodyPr wrap="square">
            <a:spAutoFit/>
          </a:bodyPr>
          <a:lstStyle/>
          <a:p>
            <a:r>
              <a:rPr lang="en-US" altLang="ko-KR" sz="1050" b="1" dirty="0">
                <a:latin typeface="리디바탕" panose="020B0600000101010101" pitchFamily="34" charset="-127"/>
                <a:cs typeface="Arial" panose="020B0604020202020204" pitchFamily="34" charset="0"/>
              </a:rPr>
              <a:t>Positively selected amino acid substitutions in functional domains. </a:t>
            </a:r>
            <a:endParaRPr lang="ko-KR" altLang="en-US" sz="1050" dirty="0">
              <a:latin typeface="리디바탕" panose="020B0600000101010101" pitchFamily="34" charset="-127"/>
              <a:cs typeface="Arial" panose="020B0604020202020204" pitchFamily="34" charset="0"/>
            </a:endParaRPr>
          </a:p>
        </p:txBody>
      </p:sp>
      <p:sp>
        <p:nvSpPr>
          <p:cNvPr id="14" name="직사각형 13"/>
          <p:cNvSpPr/>
          <p:nvPr/>
        </p:nvSpPr>
        <p:spPr>
          <a:xfrm>
            <a:off x="158750" y="5989251"/>
            <a:ext cx="5196181" cy="253916"/>
          </a:xfrm>
          <a:prstGeom prst="rect">
            <a:avLst/>
          </a:prstGeom>
        </p:spPr>
        <p:txBody>
          <a:bodyPr wrap="square">
            <a:spAutoFit/>
          </a:bodyPr>
          <a:lstStyle/>
          <a:p>
            <a:r>
              <a:rPr lang="en-US" altLang="ko-KR" sz="1050" b="1" dirty="0">
                <a:latin typeface="리디바탕" panose="020B0600000101010101" pitchFamily="34" charset="-127"/>
                <a:cs typeface="Arial" panose="020B0604020202020204" pitchFamily="34" charset="0"/>
              </a:rPr>
              <a:t>Detection of exclusive amino acid substitutions under positive selection.</a:t>
            </a:r>
            <a:endParaRPr lang="ko-KR" altLang="en-US" sz="1050" dirty="0">
              <a:latin typeface="리디바탕" panose="020B0600000101010101" pitchFamily="34" charset="-127"/>
              <a:cs typeface="Arial" panose="020B0604020202020204" pitchFamily="34" charset="0"/>
            </a:endParaRPr>
          </a:p>
        </p:txBody>
      </p:sp>
      <p:sp>
        <p:nvSpPr>
          <p:cNvPr id="15" name="직사각형 14"/>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3" name="그림 22"/>
          <p:cNvPicPr>
            <a:picLocks noChangeAspect="1"/>
          </p:cNvPicPr>
          <p:nvPr/>
        </p:nvPicPr>
        <p:blipFill>
          <a:blip r:embed="rId4">
            <a:lum bright="70000" contrast="-70000"/>
          </a:blip>
          <a:stretch>
            <a:fillRect/>
          </a:stretch>
        </p:blipFill>
        <p:spPr>
          <a:xfrm>
            <a:off x="55213" y="6488082"/>
            <a:ext cx="348093" cy="375147"/>
          </a:xfrm>
          <a:prstGeom prst="rect">
            <a:avLst/>
          </a:prstGeom>
        </p:spPr>
      </p:pic>
      <p:sp>
        <p:nvSpPr>
          <p:cNvPr id="3" name="슬라이드 번호 개체 틀 2"/>
          <p:cNvSpPr>
            <a:spLocks noGrp="1"/>
          </p:cNvSpPr>
          <p:nvPr>
            <p:ph type="sldNum" sz="quarter" idx="12"/>
          </p:nvPr>
        </p:nvSpPr>
        <p:spPr/>
        <p:txBody>
          <a:bodyPr/>
          <a:lstStyle/>
          <a:p>
            <a:fld id="{5B1A2C70-E979-4B06-803D-95206E9E193C}" type="slidenum">
              <a:rPr lang="ko-KR" altLang="en-US" smtClean="0"/>
              <a:t>31</a:t>
            </a:fld>
            <a:endParaRPr lang="ko-KR" altLang="en-US" dirty="0"/>
          </a:p>
        </p:txBody>
      </p:sp>
      <p:grpSp>
        <p:nvGrpSpPr>
          <p:cNvPr id="24" name="그룹 23"/>
          <p:cNvGrpSpPr/>
          <p:nvPr/>
        </p:nvGrpSpPr>
        <p:grpSpPr>
          <a:xfrm>
            <a:off x="11324035" y="44973"/>
            <a:ext cx="787586" cy="787586"/>
            <a:chOff x="11324035" y="44973"/>
            <a:chExt cx="787586" cy="787586"/>
          </a:xfrm>
        </p:grpSpPr>
        <p:sp>
          <p:nvSpPr>
            <p:cNvPr id="25" name="모서리가 둥근 직사각형 24"/>
            <p:cNvSpPr/>
            <p:nvPr/>
          </p:nvSpPr>
          <p:spPr>
            <a:xfrm>
              <a:off x="11324035" y="44973"/>
              <a:ext cx="787586" cy="787586"/>
            </a:xfrm>
            <a:prstGeom prst="roundRect">
              <a:avLst>
                <a:gd name="adj" fmla="val 12311"/>
              </a:avLst>
            </a:prstGeom>
            <a:noFill/>
            <a:ln w="38100">
              <a:solidFill>
                <a:srgbClr val="03090D"/>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32">
              <a:extLst>
                <a:ext uri="{FF2B5EF4-FFF2-40B4-BE49-F238E27FC236}">
                  <a16:creationId xmlns:a16="http://schemas.microsoft.com/office/drawing/2014/main" id="{4116CE66-4168-489F-8D29-FD0AE7D49304}"/>
                </a:ext>
              </a:extLst>
            </p:cNvPr>
            <p:cNvSpPr/>
            <p:nvPr/>
          </p:nvSpPr>
          <p:spPr>
            <a:xfrm>
              <a:off x="11353800" y="317640"/>
              <a:ext cx="708933" cy="263020"/>
            </a:xfrm>
            <a:custGeom>
              <a:avLst/>
              <a:gdLst>
                <a:gd name="connsiteX0" fmla="*/ 587584 w 5316746"/>
                <a:gd name="connsiteY0" fmla="*/ 924009 h 1972551"/>
                <a:gd name="connsiteX1" fmla="*/ 468521 w 5316746"/>
                <a:gd name="connsiteY1" fmla="*/ 785896 h 1972551"/>
                <a:gd name="connsiteX2" fmla="*/ 278021 w 5316746"/>
                <a:gd name="connsiteY2" fmla="*/ 862096 h 1972551"/>
                <a:gd name="connsiteX3" fmla="*/ 244684 w 5316746"/>
                <a:gd name="connsiteY3" fmla="*/ 990684 h 1972551"/>
                <a:gd name="connsiteX4" fmla="*/ 106571 w 5316746"/>
                <a:gd name="connsiteY4" fmla="*/ 1052596 h 1972551"/>
                <a:gd name="connsiteX5" fmla="*/ 30371 w 5316746"/>
                <a:gd name="connsiteY5" fmla="*/ 1162134 h 1972551"/>
                <a:gd name="connsiteX6" fmla="*/ 1796 w 5316746"/>
                <a:gd name="connsiteY6" fmla="*/ 1190709 h 1972551"/>
                <a:gd name="connsiteX7" fmla="*/ 11321 w 5316746"/>
                <a:gd name="connsiteY7" fmla="*/ 1300246 h 1972551"/>
                <a:gd name="connsiteX8" fmla="*/ 6559 w 5316746"/>
                <a:gd name="connsiteY8" fmla="*/ 1362159 h 1972551"/>
                <a:gd name="connsiteX9" fmla="*/ 116096 w 5316746"/>
                <a:gd name="connsiteY9" fmla="*/ 1471696 h 1972551"/>
                <a:gd name="connsiteX10" fmla="*/ 363746 w 5316746"/>
                <a:gd name="connsiteY10" fmla="*/ 1590759 h 1972551"/>
                <a:gd name="connsiteX11" fmla="*/ 659021 w 5316746"/>
                <a:gd name="connsiteY11" fmla="*/ 1662196 h 1972551"/>
                <a:gd name="connsiteX12" fmla="*/ 863809 w 5316746"/>
                <a:gd name="connsiteY12" fmla="*/ 1724109 h 1972551"/>
                <a:gd name="connsiteX13" fmla="*/ 992396 w 5316746"/>
                <a:gd name="connsiteY13" fmla="*/ 1771734 h 1972551"/>
                <a:gd name="connsiteX14" fmla="*/ 1063834 w 5316746"/>
                <a:gd name="connsiteY14" fmla="*/ 1862221 h 1972551"/>
                <a:gd name="connsiteX15" fmla="*/ 1097171 w 5316746"/>
                <a:gd name="connsiteY15" fmla="*/ 1933659 h 1972551"/>
                <a:gd name="connsiteX16" fmla="*/ 1287671 w 5316746"/>
                <a:gd name="connsiteY16" fmla="*/ 1957471 h 1972551"/>
                <a:gd name="connsiteX17" fmla="*/ 1459121 w 5316746"/>
                <a:gd name="connsiteY17" fmla="*/ 1971759 h 1972551"/>
                <a:gd name="connsiteX18" fmla="*/ 1521034 w 5316746"/>
                <a:gd name="connsiteY18" fmla="*/ 1933659 h 1972551"/>
                <a:gd name="connsiteX19" fmla="*/ 1578184 w 5316746"/>
                <a:gd name="connsiteY19" fmla="*/ 1871746 h 1972551"/>
                <a:gd name="connsiteX20" fmla="*/ 1587709 w 5316746"/>
                <a:gd name="connsiteY20" fmla="*/ 1824121 h 1972551"/>
                <a:gd name="connsiteX21" fmla="*/ 1721059 w 5316746"/>
                <a:gd name="connsiteY21" fmla="*/ 1909846 h 1972551"/>
                <a:gd name="connsiteX22" fmla="*/ 1863934 w 5316746"/>
                <a:gd name="connsiteY22" fmla="*/ 1909846 h 1972551"/>
                <a:gd name="connsiteX23" fmla="*/ 1959184 w 5316746"/>
                <a:gd name="connsiteY23" fmla="*/ 1871746 h 1972551"/>
                <a:gd name="connsiteX24" fmla="*/ 2063959 w 5316746"/>
                <a:gd name="connsiteY24" fmla="*/ 1852696 h 1972551"/>
                <a:gd name="connsiteX25" fmla="*/ 2140159 w 5316746"/>
                <a:gd name="connsiteY25" fmla="*/ 1771734 h 1972551"/>
                <a:gd name="connsiteX26" fmla="*/ 2173496 w 5316746"/>
                <a:gd name="connsiteY26" fmla="*/ 1700296 h 1972551"/>
                <a:gd name="connsiteX27" fmla="*/ 2383046 w 5316746"/>
                <a:gd name="connsiteY27" fmla="*/ 1714584 h 1972551"/>
                <a:gd name="connsiteX28" fmla="*/ 2616409 w 5316746"/>
                <a:gd name="connsiteY28" fmla="*/ 1681246 h 1972551"/>
                <a:gd name="connsiteX29" fmla="*/ 2687846 w 5316746"/>
                <a:gd name="connsiteY29" fmla="*/ 1662196 h 1972551"/>
                <a:gd name="connsiteX30" fmla="*/ 2721184 w 5316746"/>
                <a:gd name="connsiteY30" fmla="*/ 1757446 h 1972551"/>
                <a:gd name="connsiteX31" fmla="*/ 2816434 w 5316746"/>
                <a:gd name="connsiteY31" fmla="*/ 1781259 h 1972551"/>
                <a:gd name="connsiteX32" fmla="*/ 2849771 w 5316746"/>
                <a:gd name="connsiteY32" fmla="*/ 1805071 h 1972551"/>
                <a:gd name="connsiteX33" fmla="*/ 2945021 w 5316746"/>
                <a:gd name="connsiteY33" fmla="*/ 1809834 h 1972551"/>
                <a:gd name="connsiteX34" fmla="*/ 2978359 w 5316746"/>
                <a:gd name="connsiteY34" fmla="*/ 1852696 h 1972551"/>
                <a:gd name="connsiteX35" fmla="*/ 3025984 w 5316746"/>
                <a:gd name="connsiteY35" fmla="*/ 1833646 h 1972551"/>
                <a:gd name="connsiteX36" fmla="*/ 3149809 w 5316746"/>
                <a:gd name="connsiteY36" fmla="*/ 1843171 h 1972551"/>
                <a:gd name="connsiteX37" fmla="*/ 3259346 w 5316746"/>
                <a:gd name="connsiteY37" fmla="*/ 1814596 h 1972551"/>
                <a:gd name="connsiteX38" fmla="*/ 3392696 w 5316746"/>
                <a:gd name="connsiteY38" fmla="*/ 1843171 h 1972551"/>
                <a:gd name="connsiteX39" fmla="*/ 3459371 w 5316746"/>
                <a:gd name="connsiteY39" fmla="*/ 1790784 h 1972551"/>
                <a:gd name="connsiteX40" fmla="*/ 3597484 w 5316746"/>
                <a:gd name="connsiteY40" fmla="*/ 1790784 h 1972551"/>
                <a:gd name="connsiteX41" fmla="*/ 3678446 w 5316746"/>
                <a:gd name="connsiteY41" fmla="*/ 1790784 h 1972551"/>
                <a:gd name="connsiteX42" fmla="*/ 3735596 w 5316746"/>
                <a:gd name="connsiteY42" fmla="*/ 1781259 h 1972551"/>
                <a:gd name="connsiteX43" fmla="*/ 3668921 w 5316746"/>
                <a:gd name="connsiteY43" fmla="*/ 1700296 h 1972551"/>
                <a:gd name="connsiteX44" fmla="*/ 3602246 w 5316746"/>
                <a:gd name="connsiteY44" fmla="*/ 1652671 h 1972551"/>
                <a:gd name="connsiteX45" fmla="*/ 3792746 w 5316746"/>
                <a:gd name="connsiteY45" fmla="*/ 1628859 h 1972551"/>
                <a:gd name="connsiteX46" fmla="*/ 4159459 w 5316746"/>
                <a:gd name="connsiteY46" fmla="*/ 1652671 h 1972551"/>
                <a:gd name="connsiteX47" fmla="*/ 4407109 w 5316746"/>
                <a:gd name="connsiteY47" fmla="*/ 1633621 h 1972551"/>
                <a:gd name="connsiteX48" fmla="*/ 4530934 w 5316746"/>
                <a:gd name="connsiteY48" fmla="*/ 1705059 h 1972551"/>
                <a:gd name="connsiteX49" fmla="*/ 4530934 w 5316746"/>
                <a:gd name="connsiteY49" fmla="*/ 1671721 h 1972551"/>
                <a:gd name="connsiteX50" fmla="*/ 4649996 w 5316746"/>
                <a:gd name="connsiteY50" fmla="*/ 1690771 h 1972551"/>
                <a:gd name="connsiteX51" fmla="*/ 4721434 w 5316746"/>
                <a:gd name="connsiteY51" fmla="*/ 1681246 h 1972551"/>
                <a:gd name="connsiteX52" fmla="*/ 4783346 w 5316746"/>
                <a:gd name="connsiteY52" fmla="*/ 1633621 h 1972551"/>
                <a:gd name="connsiteX53" fmla="*/ 4821446 w 5316746"/>
                <a:gd name="connsiteY53" fmla="*/ 1590759 h 1972551"/>
                <a:gd name="connsiteX54" fmla="*/ 5030996 w 5316746"/>
                <a:gd name="connsiteY54" fmla="*/ 1538371 h 1972551"/>
                <a:gd name="connsiteX55" fmla="*/ 5054809 w 5316746"/>
                <a:gd name="connsiteY55" fmla="*/ 1500271 h 1972551"/>
                <a:gd name="connsiteX56" fmla="*/ 5016709 w 5316746"/>
                <a:gd name="connsiteY56" fmla="*/ 1466934 h 1972551"/>
                <a:gd name="connsiteX57" fmla="*/ 5211971 w 5316746"/>
                <a:gd name="connsiteY57" fmla="*/ 1409784 h 1972551"/>
                <a:gd name="connsiteX58" fmla="*/ 5254834 w 5316746"/>
                <a:gd name="connsiteY58" fmla="*/ 1314534 h 1972551"/>
                <a:gd name="connsiteX59" fmla="*/ 5135771 w 5316746"/>
                <a:gd name="connsiteY59" fmla="*/ 1271671 h 1972551"/>
                <a:gd name="connsiteX60" fmla="*/ 5273884 w 5316746"/>
                <a:gd name="connsiteY60" fmla="*/ 1233571 h 1972551"/>
                <a:gd name="connsiteX61" fmla="*/ 5297696 w 5316746"/>
                <a:gd name="connsiteY61" fmla="*/ 1143084 h 1972551"/>
                <a:gd name="connsiteX62" fmla="*/ 5292934 w 5316746"/>
                <a:gd name="connsiteY62" fmla="*/ 1071646 h 1972551"/>
                <a:gd name="connsiteX63" fmla="*/ 5316746 w 5316746"/>
                <a:gd name="connsiteY63" fmla="*/ 952584 h 1972551"/>
                <a:gd name="connsiteX64" fmla="*/ 5292934 w 5316746"/>
                <a:gd name="connsiteY64" fmla="*/ 895434 h 1972551"/>
                <a:gd name="connsiteX65" fmla="*/ 5273884 w 5316746"/>
                <a:gd name="connsiteY65" fmla="*/ 833521 h 1972551"/>
                <a:gd name="connsiteX66" fmla="*/ 5211971 w 5316746"/>
                <a:gd name="connsiteY66" fmla="*/ 828759 h 1972551"/>
                <a:gd name="connsiteX67" fmla="*/ 5111959 w 5316746"/>
                <a:gd name="connsiteY67" fmla="*/ 857334 h 1972551"/>
                <a:gd name="connsiteX68" fmla="*/ 5154821 w 5316746"/>
                <a:gd name="connsiteY68" fmla="*/ 771609 h 1972551"/>
                <a:gd name="connsiteX69" fmla="*/ 5169109 w 5316746"/>
                <a:gd name="connsiteY69" fmla="*/ 714459 h 1972551"/>
                <a:gd name="connsiteX70" fmla="*/ 5102434 w 5316746"/>
                <a:gd name="connsiteY70" fmla="*/ 704934 h 1972551"/>
                <a:gd name="connsiteX71" fmla="*/ 4969084 w 5316746"/>
                <a:gd name="connsiteY71" fmla="*/ 662071 h 1972551"/>
                <a:gd name="connsiteX72" fmla="*/ 4859546 w 5316746"/>
                <a:gd name="connsiteY72" fmla="*/ 728746 h 1972551"/>
                <a:gd name="connsiteX73" fmla="*/ 4764296 w 5316746"/>
                <a:gd name="connsiteY73" fmla="*/ 709696 h 1972551"/>
                <a:gd name="connsiteX74" fmla="*/ 4683334 w 5316746"/>
                <a:gd name="connsiteY74" fmla="*/ 766846 h 1972551"/>
                <a:gd name="connsiteX75" fmla="*/ 4597609 w 5316746"/>
                <a:gd name="connsiteY75" fmla="*/ 838284 h 1972551"/>
                <a:gd name="connsiteX76" fmla="*/ 4521409 w 5316746"/>
                <a:gd name="connsiteY76" fmla="*/ 962109 h 1972551"/>
                <a:gd name="connsiteX77" fmla="*/ 4445209 w 5316746"/>
                <a:gd name="connsiteY77" fmla="*/ 1090696 h 1972551"/>
                <a:gd name="connsiteX78" fmla="*/ 4345196 w 5316746"/>
                <a:gd name="connsiteY78" fmla="*/ 1176421 h 1972551"/>
                <a:gd name="connsiteX79" fmla="*/ 4197559 w 5316746"/>
                <a:gd name="connsiteY79" fmla="*/ 1209759 h 1972551"/>
                <a:gd name="connsiteX80" fmla="*/ 4102309 w 5316746"/>
                <a:gd name="connsiteY80" fmla="*/ 1190709 h 1972551"/>
                <a:gd name="connsiteX81" fmla="*/ 4183271 w 5316746"/>
                <a:gd name="connsiteY81" fmla="*/ 1104984 h 1972551"/>
                <a:gd name="connsiteX82" fmla="*/ 4154696 w 5316746"/>
                <a:gd name="connsiteY82" fmla="*/ 1066884 h 1972551"/>
                <a:gd name="connsiteX83" fmla="*/ 4088021 w 5316746"/>
                <a:gd name="connsiteY83" fmla="*/ 1047834 h 1972551"/>
                <a:gd name="connsiteX84" fmla="*/ 4054684 w 5316746"/>
                <a:gd name="connsiteY84" fmla="*/ 995446 h 1972551"/>
                <a:gd name="connsiteX85" fmla="*/ 4145171 w 5316746"/>
                <a:gd name="connsiteY85" fmla="*/ 966871 h 1972551"/>
                <a:gd name="connsiteX86" fmla="*/ 4154696 w 5316746"/>
                <a:gd name="connsiteY86" fmla="*/ 943059 h 1972551"/>
                <a:gd name="connsiteX87" fmla="*/ 4088021 w 5316746"/>
                <a:gd name="connsiteY87" fmla="*/ 890671 h 1972551"/>
                <a:gd name="connsiteX88" fmla="*/ 3978484 w 5316746"/>
                <a:gd name="connsiteY88" fmla="*/ 785896 h 1972551"/>
                <a:gd name="connsiteX89" fmla="*/ 3811796 w 5316746"/>
                <a:gd name="connsiteY89" fmla="*/ 719221 h 1972551"/>
                <a:gd name="connsiteX90" fmla="*/ 3640346 w 5316746"/>
                <a:gd name="connsiteY90" fmla="*/ 623971 h 1972551"/>
                <a:gd name="connsiteX91" fmla="*/ 3468896 w 5316746"/>
                <a:gd name="connsiteY91" fmla="*/ 562059 h 1972551"/>
                <a:gd name="connsiteX92" fmla="*/ 3283159 w 5316746"/>
                <a:gd name="connsiteY92" fmla="*/ 585871 h 1972551"/>
                <a:gd name="connsiteX93" fmla="*/ 2992646 w 5316746"/>
                <a:gd name="connsiteY93" fmla="*/ 619209 h 1972551"/>
                <a:gd name="connsiteX94" fmla="*/ 2868821 w 5316746"/>
                <a:gd name="connsiteY94" fmla="*/ 609684 h 1972551"/>
                <a:gd name="connsiteX95" fmla="*/ 2768809 w 5316746"/>
                <a:gd name="connsiteY95" fmla="*/ 695409 h 1972551"/>
                <a:gd name="connsiteX96" fmla="*/ 2673559 w 5316746"/>
                <a:gd name="connsiteY96" fmla="*/ 762084 h 1972551"/>
                <a:gd name="connsiteX97" fmla="*/ 2625934 w 5316746"/>
                <a:gd name="connsiteY97" fmla="*/ 857334 h 1972551"/>
                <a:gd name="connsiteX98" fmla="*/ 2564021 w 5316746"/>
                <a:gd name="connsiteY98" fmla="*/ 838284 h 1972551"/>
                <a:gd name="connsiteX99" fmla="*/ 2506871 w 5316746"/>
                <a:gd name="connsiteY99" fmla="*/ 804946 h 1972551"/>
                <a:gd name="connsiteX100" fmla="*/ 2611646 w 5316746"/>
                <a:gd name="connsiteY100" fmla="*/ 566821 h 1972551"/>
                <a:gd name="connsiteX101" fmla="*/ 2559259 w 5316746"/>
                <a:gd name="connsiteY101" fmla="*/ 581109 h 1972551"/>
                <a:gd name="connsiteX102" fmla="*/ 2516396 w 5316746"/>
                <a:gd name="connsiteY102" fmla="*/ 528721 h 1972551"/>
                <a:gd name="connsiteX103" fmla="*/ 2449721 w 5316746"/>
                <a:gd name="connsiteY103" fmla="*/ 514434 h 1972551"/>
                <a:gd name="connsiteX104" fmla="*/ 2468771 w 5316746"/>
                <a:gd name="connsiteY104" fmla="*/ 404896 h 1972551"/>
                <a:gd name="connsiteX105" fmla="*/ 2421146 w 5316746"/>
                <a:gd name="connsiteY105" fmla="*/ 395371 h 1972551"/>
                <a:gd name="connsiteX106" fmla="*/ 2340184 w 5316746"/>
                <a:gd name="connsiteY106" fmla="*/ 390609 h 1972551"/>
                <a:gd name="connsiteX107" fmla="*/ 2283034 w 5316746"/>
                <a:gd name="connsiteY107" fmla="*/ 423946 h 1972551"/>
                <a:gd name="connsiteX108" fmla="*/ 2278271 w 5316746"/>
                <a:gd name="connsiteY108" fmla="*/ 319171 h 1972551"/>
                <a:gd name="connsiteX109" fmla="*/ 2187784 w 5316746"/>
                <a:gd name="connsiteY109" fmla="*/ 371559 h 1972551"/>
                <a:gd name="connsiteX110" fmla="*/ 2140159 w 5316746"/>
                <a:gd name="connsiteY110" fmla="*/ 271546 h 1972551"/>
                <a:gd name="connsiteX111" fmla="*/ 2130634 w 5316746"/>
                <a:gd name="connsiteY111" fmla="*/ 223921 h 1972551"/>
                <a:gd name="connsiteX112" fmla="*/ 2102059 w 5316746"/>
                <a:gd name="connsiteY112" fmla="*/ 242971 h 1972551"/>
                <a:gd name="connsiteX113" fmla="*/ 2040146 w 5316746"/>
                <a:gd name="connsiteY113" fmla="*/ 171534 h 1972551"/>
                <a:gd name="connsiteX114" fmla="*/ 1997284 w 5316746"/>
                <a:gd name="connsiteY114" fmla="*/ 114384 h 1972551"/>
                <a:gd name="connsiteX115" fmla="*/ 1916321 w 5316746"/>
                <a:gd name="connsiteY115" fmla="*/ 157246 h 1972551"/>
                <a:gd name="connsiteX116" fmla="*/ 1882984 w 5316746"/>
                <a:gd name="connsiteY116" fmla="*/ 90571 h 1972551"/>
                <a:gd name="connsiteX117" fmla="*/ 1802021 w 5316746"/>
                <a:gd name="connsiteY117" fmla="*/ 133434 h 1972551"/>
                <a:gd name="connsiteX118" fmla="*/ 1749634 w 5316746"/>
                <a:gd name="connsiteY118" fmla="*/ 52471 h 1972551"/>
                <a:gd name="connsiteX119" fmla="*/ 1711534 w 5316746"/>
                <a:gd name="connsiteY119" fmla="*/ 38184 h 1972551"/>
                <a:gd name="connsiteX120" fmla="*/ 1649621 w 5316746"/>
                <a:gd name="connsiteY120" fmla="*/ 114384 h 1972551"/>
                <a:gd name="connsiteX121" fmla="*/ 1559134 w 5316746"/>
                <a:gd name="connsiteY121" fmla="*/ 123909 h 1972551"/>
                <a:gd name="connsiteX122" fmla="*/ 1492459 w 5316746"/>
                <a:gd name="connsiteY122" fmla="*/ 66759 h 1972551"/>
                <a:gd name="connsiteX123" fmla="*/ 1525796 w 5316746"/>
                <a:gd name="connsiteY123" fmla="*/ 84 h 1972551"/>
                <a:gd name="connsiteX124" fmla="*/ 1449596 w 5316746"/>
                <a:gd name="connsiteY124" fmla="*/ 81046 h 1972551"/>
                <a:gd name="connsiteX125" fmla="*/ 1397209 w 5316746"/>
                <a:gd name="connsiteY125" fmla="*/ 176296 h 1972551"/>
                <a:gd name="connsiteX126" fmla="*/ 1282909 w 5316746"/>
                <a:gd name="connsiteY126" fmla="*/ 238209 h 1972551"/>
                <a:gd name="connsiteX127" fmla="*/ 1192421 w 5316746"/>
                <a:gd name="connsiteY127" fmla="*/ 214396 h 1972551"/>
                <a:gd name="connsiteX128" fmla="*/ 1135271 w 5316746"/>
                <a:gd name="connsiteY128" fmla="*/ 166771 h 1972551"/>
                <a:gd name="connsiteX129" fmla="*/ 1063834 w 5316746"/>
                <a:gd name="connsiteY129" fmla="*/ 95334 h 1972551"/>
                <a:gd name="connsiteX130" fmla="*/ 1106696 w 5316746"/>
                <a:gd name="connsiteY130" fmla="*/ 252496 h 1972551"/>
                <a:gd name="connsiteX131" fmla="*/ 1082884 w 5316746"/>
                <a:gd name="connsiteY131" fmla="*/ 352509 h 1972551"/>
                <a:gd name="connsiteX132" fmla="*/ 1001921 w 5316746"/>
                <a:gd name="connsiteY132" fmla="*/ 295359 h 1972551"/>
                <a:gd name="connsiteX133" fmla="*/ 940009 w 5316746"/>
                <a:gd name="connsiteY133" fmla="*/ 162009 h 1972551"/>
                <a:gd name="connsiteX134" fmla="*/ 925721 w 5316746"/>
                <a:gd name="connsiteY134" fmla="*/ 133434 h 1972551"/>
                <a:gd name="connsiteX135" fmla="*/ 1011446 w 5316746"/>
                <a:gd name="connsiteY135" fmla="*/ 414421 h 1972551"/>
                <a:gd name="connsiteX136" fmla="*/ 1063834 w 5316746"/>
                <a:gd name="connsiteY136" fmla="*/ 604921 h 1972551"/>
                <a:gd name="connsiteX137" fmla="*/ 1092409 w 5316746"/>
                <a:gd name="connsiteY137" fmla="*/ 709696 h 1972551"/>
                <a:gd name="connsiteX138" fmla="*/ 1206709 w 5316746"/>
                <a:gd name="connsiteY138" fmla="*/ 781134 h 1972551"/>
                <a:gd name="connsiteX139" fmla="*/ 1373396 w 5316746"/>
                <a:gd name="connsiteY139" fmla="*/ 881146 h 1972551"/>
                <a:gd name="connsiteX140" fmla="*/ 1454359 w 5316746"/>
                <a:gd name="connsiteY140" fmla="*/ 952584 h 1972551"/>
                <a:gd name="connsiteX141" fmla="*/ 1268621 w 5316746"/>
                <a:gd name="connsiteY141" fmla="*/ 947821 h 1972551"/>
                <a:gd name="connsiteX142" fmla="*/ 1082884 w 5316746"/>
                <a:gd name="connsiteY142" fmla="*/ 938296 h 1972551"/>
                <a:gd name="connsiteX143" fmla="*/ 763796 w 5316746"/>
                <a:gd name="connsiteY143" fmla="*/ 919246 h 1972551"/>
                <a:gd name="connsiteX144" fmla="*/ 587584 w 5316746"/>
                <a:gd name="connsiteY144" fmla="*/ 924009 h 197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5316746" h="1972551">
                  <a:moveTo>
                    <a:pt x="587584" y="924009"/>
                  </a:moveTo>
                  <a:cubicBezTo>
                    <a:pt x="553849" y="860112"/>
                    <a:pt x="520115" y="796215"/>
                    <a:pt x="468521" y="785896"/>
                  </a:cubicBezTo>
                  <a:cubicBezTo>
                    <a:pt x="416927" y="775577"/>
                    <a:pt x="315327" y="827965"/>
                    <a:pt x="278021" y="862096"/>
                  </a:cubicBezTo>
                  <a:cubicBezTo>
                    <a:pt x="240715" y="896227"/>
                    <a:pt x="273259" y="958934"/>
                    <a:pt x="244684" y="990684"/>
                  </a:cubicBezTo>
                  <a:cubicBezTo>
                    <a:pt x="216109" y="1022434"/>
                    <a:pt x="142290" y="1024021"/>
                    <a:pt x="106571" y="1052596"/>
                  </a:cubicBezTo>
                  <a:cubicBezTo>
                    <a:pt x="70852" y="1081171"/>
                    <a:pt x="47834" y="1139115"/>
                    <a:pt x="30371" y="1162134"/>
                  </a:cubicBezTo>
                  <a:cubicBezTo>
                    <a:pt x="12908" y="1185153"/>
                    <a:pt x="4971" y="1167690"/>
                    <a:pt x="1796" y="1190709"/>
                  </a:cubicBezTo>
                  <a:cubicBezTo>
                    <a:pt x="-1379" y="1213728"/>
                    <a:pt x="10527" y="1271671"/>
                    <a:pt x="11321" y="1300246"/>
                  </a:cubicBezTo>
                  <a:cubicBezTo>
                    <a:pt x="12115" y="1328821"/>
                    <a:pt x="-10903" y="1333584"/>
                    <a:pt x="6559" y="1362159"/>
                  </a:cubicBezTo>
                  <a:cubicBezTo>
                    <a:pt x="24021" y="1390734"/>
                    <a:pt x="56565" y="1433596"/>
                    <a:pt x="116096" y="1471696"/>
                  </a:cubicBezTo>
                  <a:cubicBezTo>
                    <a:pt x="175627" y="1509796"/>
                    <a:pt x="273259" y="1559009"/>
                    <a:pt x="363746" y="1590759"/>
                  </a:cubicBezTo>
                  <a:cubicBezTo>
                    <a:pt x="454233" y="1622509"/>
                    <a:pt x="575677" y="1639971"/>
                    <a:pt x="659021" y="1662196"/>
                  </a:cubicBezTo>
                  <a:cubicBezTo>
                    <a:pt x="742365" y="1684421"/>
                    <a:pt x="808247" y="1705853"/>
                    <a:pt x="863809" y="1724109"/>
                  </a:cubicBezTo>
                  <a:cubicBezTo>
                    <a:pt x="919371" y="1742365"/>
                    <a:pt x="959059" y="1748715"/>
                    <a:pt x="992396" y="1771734"/>
                  </a:cubicBezTo>
                  <a:cubicBezTo>
                    <a:pt x="1025733" y="1794753"/>
                    <a:pt x="1046371" y="1835233"/>
                    <a:pt x="1063834" y="1862221"/>
                  </a:cubicBezTo>
                  <a:cubicBezTo>
                    <a:pt x="1081297" y="1889209"/>
                    <a:pt x="1059865" y="1917784"/>
                    <a:pt x="1097171" y="1933659"/>
                  </a:cubicBezTo>
                  <a:cubicBezTo>
                    <a:pt x="1134477" y="1949534"/>
                    <a:pt x="1227346" y="1951121"/>
                    <a:pt x="1287671" y="1957471"/>
                  </a:cubicBezTo>
                  <a:cubicBezTo>
                    <a:pt x="1347996" y="1963821"/>
                    <a:pt x="1420227" y="1975728"/>
                    <a:pt x="1459121" y="1971759"/>
                  </a:cubicBezTo>
                  <a:cubicBezTo>
                    <a:pt x="1498015" y="1967790"/>
                    <a:pt x="1501190" y="1950328"/>
                    <a:pt x="1521034" y="1933659"/>
                  </a:cubicBezTo>
                  <a:cubicBezTo>
                    <a:pt x="1540878" y="1916990"/>
                    <a:pt x="1567072" y="1890002"/>
                    <a:pt x="1578184" y="1871746"/>
                  </a:cubicBezTo>
                  <a:cubicBezTo>
                    <a:pt x="1589297" y="1853490"/>
                    <a:pt x="1563897" y="1817771"/>
                    <a:pt x="1587709" y="1824121"/>
                  </a:cubicBezTo>
                  <a:cubicBezTo>
                    <a:pt x="1611521" y="1830471"/>
                    <a:pt x="1675022" y="1895559"/>
                    <a:pt x="1721059" y="1909846"/>
                  </a:cubicBezTo>
                  <a:cubicBezTo>
                    <a:pt x="1767096" y="1924133"/>
                    <a:pt x="1824247" y="1916196"/>
                    <a:pt x="1863934" y="1909846"/>
                  </a:cubicBezTo>
                  <a:cubicBezTo>
                    <a:pt x="1903621" y="1903496"/>
                    <a:pt x="1925847" y="1881271"/>
                    <a:pt x="1959184" y="1871746"/>
                  </a:cubicBezTo>
                  <a:cubicBezTo>
                    <a:pt x="1992522" y="1862221"/>
                    <a:pt x="2033797" y="1869365"/>
                    <a:pt x="2063959" y="1852696"/>
                  </a:cubicBezTo>
                  <a:cubicBezTo>
                    <a:pt x="2094122" y="1836027"/>
                    <a:pt x="2121903" y="1797134"/>
                    <a:pt x="2140159" y="1771734"/>
                  </a:cubicBezTo>
                  <a:cubicBezTo>
                    <a:pt x="2158415" y="1746334"/>
                    <a:pt x="2133015" y="1709821"/>
                    <a:pt x="2173496" y="1700296"/>
                  </a:cubicBezTo>
                  <a:cubicBezTo>
                    <a:pt x="2213977" y="1690771"/>
                    <a:pt x="2309227" y="1717759"/>
                    <a:pt x="2383046" y="1714584"/>
                  </a:cubicBezTo>
                  <a:cubicBezTo>
                    <a:pt x="2456865" y="1711409"/>
                    <a:pt x="2565609" y="1689977"/>
                    <a:pt x="2616409" y="1681246"/>
                  </a:cubicBezTo>
                  <a:cubicBezTo>
                    <a:pt x="2667209" y="1672515"/>
                    <a:pt x="2670384" y="1649496"/>
                    <a:pt x="2687846" y="1662196"/>
                  </a:cubicBezTo>
                  <a:cubicBezTo>
                    <a:pt x="2705309" y="1674896"/>
                    <a:pt x="2699753" y="1737602"/>
                    <a:pt x="2721184" y="1757446"/>
                  </a:cubicBezTo>
                  <a:cubicBezTo>
                    <a:pt x="2742615" y="1777290"/>
                    <a:pt x="2795003" y="1773322"/>
                    <a:pt x="2816434" y="1781259"/>
                  </a:cubicBezTo>
                  <a:cubicBezTo>
                    <a:pt x="2837865" y="1789196"/>
                    <a:pt x="2828340" y="1800309"/>
                    <a:pt x="2849771" y="1805071"/>
                  </a:cubicBezTo>
                  <a:cubicBezTo>
                    <a:pt x="2871202" y="1809833"/>
                    <a:pt x="2923590" y="1801897"/>
                    <a:pt x="2945021" y="1809834"/>
                  </a:cubicBezTo>
                  <a:cubicBezTo>
                    <a:pt x="2966452" y="1817771"/>
                    <a:pt x="2964865" y="1848727"/>
                    <a:pt x="2978359" y="1852696"/>
                  </a:cubicBezTo>
                  <a:cubicBezTo>
                    <a:pt x="2991853" y="1856665"/>
                    <a:pt x="2997409" y="1835234"/>
                    <a:pt x="3025984" y="1833646"/>
                  </a:cubicBezTo>
                  <a:cubicBezTo>
                    <a:pt x="3054559" y="1832059"/>
                    <a:pt x="3110915" y="1846346"/>
                    <a:pt x="3149809" y="1843171"/>
                  </a:cubicBezTo>
                  <a:cubicBezTo>
                    <a:pt x="3188703" y="1839996"/>
                    <a:pt x="3218865" y="1814596"/>
                    <a:pt x="3259346" y="1814596"/>
                  </a:cubicBezTo>
                  <a:cubicBezTo>
                    <a:pt x="3299827" y="1814596"/>
                    <a:pt x="3359359" y="1847140"/>
                    <a:pt x="3392696" y="1843171"/>
                  </a:cubicBezTo>
                  <a:cubicBezTo>
                    <a:pt x="3426033" y="1839202"/>
                    <a:pt x="3425240" y="1799515"/>
                    <a:pt x="3459371" y="1790784"/>
                  </a:cubicBezTo>
                  <a:cubicBezTo>
                    <a:pt x="3493502" y="1782053"/>
                    <a:pt x="3597484" y="1790784"/>
                    <a:pt x="3597484" y="1790784"/>
                  </a:cubicBezTo>
                  <a:cubicBezTo>
                    <a:pt x="3633996" y="1790784"/>
                    <a:pt x="3655427" y="1792371"/>
                    <a:pt x="3678446" y="1790784"/>
                  </a:cubicBezTo>
                  <a:cubicBezTo>
                    <a:pt x="3701465" y="1789197"/>
                    <a:pt x="3737183" y="1796340"/>
                    <a:pt x="3735596" y="1781259"/>
                  </a:cubicBezTo>
                  <a:cubicBezTo>
                    <a:pt x="3734009" y="1766178"/>
                    <a:pt x="3691146" y="1721727"/>
                    <a:pt x="3668921" y="1700296"/>
                  </a:cubicBezTo>
                  <a:cubicBezTo>
                    <a:pt x="3646696" y="1678865"/>
                    <a:pt x="3581608" y="1664577"/>
                    <a:pt x="3602246" y="1652671"/>
                  </a:cubicBezTo>
                  <a:cubicBezTo>
                    <a:pt x="3622884" y="1640765"/>
                    <a:pt x="3699877" y="1628859"/>
                    <a:pt x="3792746" y="1628859"/>
                  </a:cubicBezTo>
                  <a:cubicBezTo>
                    <a:pt x="3885615" y="1628859"/>
                    <a:pt x="4057065" y="1651877"/>
                    <a:pt x="4159459" y="1652671"/>
                  </a:cubicBezTo>
                  <a:cubicBezTo>
                    <a:pt x="4261853" y="1653465"/>
                    <a:pt x="4345197" y="1624890"/>
                    <a:pt x="4407109" y="1633621"/>
                  </a:cubicBezTo>
                  <a:cubicBezTo>
                    <a:pt x="4469021" y="1642352"/>
                    <a:pt x="4510297" y="1698709"/>
                    <a:pt x="4530934" y="1705059"/>
                  </a:cubicBezTo>
                  <a:cubicBezTo>
                    <a:pt x="4551571" y="1711409"/>
                    <a:pt x="4511090" y="1674102"/>
                    <a:pt x="4530934" y="1671721"/>
                  </a:cubicBezTo>
                  <a:cubicBezTo>
                    <a:pt x="4550778" y="1669340"/>
                    <a:pt x="4618246" y="1689183"/>
                    <a:pt x="4649996" y="1690771"/>
                  </a:cubicBezTo>
                  <a:cubicBezTo>
                    <a:pt x="4681746" y="1692359"/>
                    <a:pt x="4699209" y="1690771"/>
                    <a:pt x="4721434" y="1681246"/>
                  </a:cubicBezTo>
                  <a:cubicBezTo>
                    <a:pt x="4743659" y="1671721"/>
                    <a:pt x="4766677" y="1648702"/>
                    <a:pt x="4783346" y="1633621"/>
                  </a:cubicBezTo>
                  <a:cubicBezTo>
                    <a:pt x="4800015" y="1618540"/>
                    <a:pt x="4780171" y="1606634"/>
                    <a:pt x="4821446" y="1590759"/>
                  </a:cubicBezTo>
                  <a:cubicBezTo>
                    <a:pt x="4862721" y="1574884"/>
                    <a:pt x="4992102" y="1553452"/>
                    <a:pt x="5030996" y="1538371"/>
                  </a:cubicBezTo>
                  <a:cubicBezTo>
                    <a:pt x="5069890" y="1523290"/>
                    <a:pt x="5057190" y="1512177"/>
                    <a:pt x="5054809" y="1500271"/>
                  </a:cubicBezTo>
                  <a:cubicBezTo>
                    <a:pt x="5052428" y="1488365"/>
                    <a:pt x="4990515" y="1482015"/>
                    <a:pt x="5016709" y="1466934"/>
                  </a:cubicBezTo>
                  <a:cubicBezTo>
                    <a:pt x="5042903" y="1451853"/>
                    <a:pt x="5172284" y="1435184"/>
                    <a:pt x="5211971" y="1409784"/>
                  </a:cubicBezTo>
                  <a:cubicBezTo>
                    <a:pt x="5251659" y="1384384"/>
                    <a:pt x="5267534" y="1337553"/>
                    <a:pt x="5254834" y="1314534"/>
                  </a:cubicBezTo>
                  <a:cubicBezTo>
                    <a:pt x="5242134" y="1291515"/>
                    <a:pt x="5132596" y="1285165"/>
                    <a:pt x="5135771" y="1271671"/>
                  </a:cubicBezTo>
                  <a:cubicBezTo>
                    <a:pt x="5138946" y="1258177"/>
                    <a:pt x="5246897" y="1255002"/>
                    <a:pt x="5273884" y="1233571"/>
                  </a:cubicBezTo>
                  <a:cubicBezTo>
                    <a:pt x="5300871" y="1212140"/>
                    <a:pt x="5294521" y="1170072"/>
                    <a:pt x="5297696" y="1143084"/>
                  </a:cubicBezTo>
                  <a:cubicBezTo>
                    <a:pt x="5300871" y="1116096"/>
                    <a:pt x="5289759" y="1103396"/>
                    <a:pt x="5292934" y="1071646"/>
                  </a:cubicBezTo>
                  <a:cubicBezTo>
                    <a:pt x="5296109" y="1039896"/>
                    <a:pt x="5316746" y="981953"/>
                    <a:pt x="5316746" y="952584"/>
                  </a:cubicBezTo>
                  <a:cubicBezTo>
                    <a:pt x="5316746" y="923215"/>
                    <a:pt x="5300078" y="915278"/>
                    <a:pt x="5292934" y="895434"/>
                  </a:cubicBezTo>
                  <a:cubicBezTo>
                    <a:pt x="5285790" y="875590"/>
                    <a:pt x="5287378" y="844633"/>
                    <a:pt x="5273884" y="833521"/>
                  </a:cubicBezTo>
                  <a:cubicBezTo>
                    <a:pt x="5260390" y="822408"/>
                    <a:pt x="5238959" y="824790"/>
                    <a:pt x="5211971" y="828759"/>
                  </a:cubicBezTo>
                  <a:cubicBezTo>
                    <a:pt x="5184984" y="832728"/>
                    <a:pt x="5121484" y="866859"/>
                    <a:pt x="5111959" y="857334"/>
                  </a:cubicBezTo>
                  <a:cubicBezTo>
                    <a:pt x="5102434" y="847809"/>
                    <a:pt x="5145296" y="795421"/>
                    <a:pt x="5154821" y="771609"/>
                  </a:cubicBezTo>
                  <a:cubicBezTo>
                    <a:pt x="5164346" y="747796"/>
                    <a:pt x="5177840" y="725572"/>
                    <a:pt x="5169109" y="714459"/>
                  </a:cubicBezTo>
                  <a:cubicBezTo>
                    <a:pt x="5160378" y="703346"/>
                    <a:pt x="5135771" y="713665"/>
                    <a:pt x="5102434" y="704934"/>
                  </a:cubicBezTo>
                  <a:cubicBezTo>
                    <a:pt x="5069097" y="696203"/>
                    <a:pt x="5009565" y="658102"/>
                    <a:pt x="4969084" y="662071"/>
                  </a:cubicBezTo>
                  <a:cubicBezTo>
                    <a:pt x="4928603" y="666040"/>
                    <a:pt x="4893677" y="720808"/>
                    <a:pt x="4859546" y="728746"/>
                  </a:cubicBezTo>
                  <a:cubicBezTo>
                    <a:pt x="4825415" y="736684"/>
                    <a:pt x="4793665" y="703346"/>
                    <a:pt x="4764296" y="709696"/>
                  </a:cubicBezTo>
                  <a:cubicBezTo>
                    <a:pt x="4734927" y="716046"/>
                    <a:pt x="4711115" y="745415"/>
                    <a:pt x="4683334" y="766846"/>
                  </a:cubicBezTo>
                  <a:cubicBezTo>
                    <a:pt x="4655553" y="788277"/>
                    <a:pt x="4624596" y="805740"/>
                    <a:pt x="4597609" y="838284"/>
                  </a:cubicBezTo>
                  <a:cubicBezTo>
                    <a:pt x="4570622" y="870828"/>
                    <a:pt x="4546809" y="920040"/>
                    <a:pt x="4521409" y="962109"/>
                  </a:cubicBezTo>
                  <a:cubicBezTo>
                    <a:pt x="4496009" y="1004178"/>
                    <a:pt x="4474578" y="1054977"/>
                    <a:pt x="4445209" y="1090696"/>
                  </a:cubicBezTo>
                  <a:cubicBezTo>
                    <a:pt x="4415840" y="1126415"/>
                    <a:pt x="4386471" y="1156577"/>
                    <a:pt x="4345196" y="1176421"/>
                  </a:cubicBezTo>
                  <a:cubicBezTo>
                    <a:pt x="4303921" y="1196265"/>
                    <a:pt x="4238040" y="1207378"/>
                    <a:pt x="4197559" y="1209759"/>
                  </a:cubicBezTo>
                  <a:cubicBezTo>
                    <a:pt x="4157078" y="1212140"/>
                    <a:pt x="4104690" y="1208171"/>
                    <a:pt x="4102309" y="1190709"/>
                  </a:cubicBezTo>
                  <a:cubicBezTo>
                    <a:pt x="4099928" y="1173247"/>
                    <a:pt x="4174540" y="1125621"/>
                    <a:pt x="4183271" y="1104984"/>
                  </a:cubicBezTo>
                  <a:cubicBezTo>
                    <a:pt x="4192002" y="1084347"/>
                    <a:pt x="4170571" y="1076409"/>
                    <a:pt x="4154696" y="1066884"/>
                  </a:cubicBezTo>
                  <a:cubicBezTo>
                    <a:pt x="4138821" y="1057359"/>
                    <a:pt x="4104690" y="1059740"/>
                    <a:pt x="4088021" y="1047834"/>
                  </a:cubicBezTo>
                  <a:cubicBezTo>
                    <a:pt x="4071352" y="1035928"/>
                    <a:pt x="4045159" y="1008940"/>
                    <a:pt x="4054684" y="995446"/>
                  </a:cubicBezTo>
                  <a:cubicBezTo>
                    <a:pt x="4064209" y="981952"/>
                    <a:pt x="4145171" y="966871"/>
                    <a:pt x="4145171" y="966871"/>
                  </a:cubicBezTo>
                  <a:cubicBezTo>
                    <a:pt x="4161840" y="958140"/>
                    <a:pt x="4164221" y="955759"/>
                    <a:pt x="4154696" y="943059"/>
                  </a:cubicBezTo>
                  <a:cubicBezTo>
                    <a:pt x="4145171" y="930359"/>
                    <a:pt x="4117390" y="916865"/>
                    <a:pt x="4088021" y="890671"/>
                  </a:cubicBezTo>
                  <a:cubicBezTo>
                    <a:pt x="4058652" y="864477"/>
                    <a:pt x="4024522" y="814471"/>
                    <a:pt x="3978484" y="785896"/>
                  </a:cubicBezTo>
                  <a:cubicBezTo>
                    <a:pt x="3932446" y="757321"/>
                    <a:pt x="3868152" y="746208"/>
                    <a:pt x="3811796" y="719221"/>
                  </a:cubicBezTo>
                  <a:cubicBezTo>
                    <a:pt x="3755440" y="692233"/>
                    <a:pt x="3697496" y="650165"/>
                    <a:pt x="3640346" y="623971"/>
                  </a:cubicBezTo>
                  <a:cubicBezTo>
                    <a:pt x="3583196" y="597777"/>
                    <a:pt x="3528427" y="568409"/>
                    <a:pt x="3468896" y="562059"/>
                  </a:cubicBezTo>
                  <a:cubicBezTo>
                    <a:pt x="3409365" y="555709"/>
                    <a:pt x="3283159" y="585871"/>
                    <a:pt x="3283159" y="585871"/>
                  </a:cubicBezTo>
                  <a:cubicBezTo>
                    <a:pt x="3203784" y="595396"/>
                    <a:pt x="3061702" y="615240"/>
                    <a:pt x="2992646" y="619209"/>
                  </a:cubicBezTo>
                  <a:cubicBezTo>
                    <a:pt x="2923590" y="623178"/>
                    <a:pt x="2906127" y="596984"/>
                    <a:pt x="2868821" y="609684"/>
                  </a:cubicBezTo>
                  <a:cubicBezTo>
                    <a:pt x="2831515" y="622384"/>
                    <a:pt x="2801353" y="670009"/>
                    <a:pt x="2768809" y="695409"/>
                  </a:cubicBezTo>
                  <a:cubicBezTo>
                    <a:pt x="2736265" y="720809"/>
                    <a:pt x="2697371" y="735097"/>
                    <a:pt x="2673559" y="762084"/>
                  </a:cubicBezTo>
                  <a:cubicBezTo>
                    <a:pt x="2649747" y="789071"/>
                    <a:pt x="2644190" y="844634"/>
                    <a:pt x="2625934" y="857334"/>
                  </a:cubicBezTo>
                  <a:cubicBezTo>
                    <a:pt x="2607678" y="870034"/>
                    <a:pt x="2583865" y="847015"/>
                    <a:pt x="2564021" y="838284"/>
                  </a:cubicBezTo>
                  <a:cubicBezTo>
                    <a:pt x="2544177" y="829553"/>
                    <a:pt x="2498934" y="850190"/>
                    <a:pt x="2506871" y="804946"/>
                  </a:cubicBezTo>
                  <a:cubicBezTo>
                    <a:pt x="2514808" y="759702"/>
                    <a:pt x="2602915" y="604127"/>
                    <a:pt x="2611646" y="566821"/>
                  </a:cubicBezTo>
                  <a:cubicBezTo>
                    <a:pt x="2620377" y="529515"/>
                    <a:pt x="2575134" y="587459"/>
                    <a:pt x="2559259" y="581109"/>
                  </a:cubicBezTo>
                  <a:cubicBezTo>
                    <a:pt x="2543384" y="574759"/>
                    <a:pt x="2534652" y="539833"/>
                    <a:pt x="2516396" y="528721"/>
                  </a:cubicBezTo>
                  <a:cubicBezTo>
                    <a:pt x="2498140" y="517608"/>
                    <a:pt x="2457659" y="535071"/>
                    <a:pt x="2449721" y="514434"/>
                  </a:cubicBezTo>
                  <a:cubicBezTo>
                    <a:pt x="2441784" y="493796"/>
                    <a:pt x="2473533" y="424740"/>
                    <a:pt x="2468771" y="404896"/>
                  </a:cubicBezTo>
                  <a:cubicBezTo>
                    <a:pt x="2464009" y="385052"/>
                    <a:pt x="2442577" y="397752"/>
                    <a:pt x="2421146" y="395371"/>
                  </a:cubicBezTo>
                  <a:cubicBezTo>
                    <a:pt x="2399715" y="392990"/>
                    <a:pt x="2363203" y="385846"/>
                    <a:pt x="2340184" y="390609"/>
                  </a:cubicBezTo>
                  <a:cubicBezTo>
                    <a:pt x="2317165" y="395371"/>
                    <a:pt x="2293353" y="435852"/>
                    <a:pt x="2283034" y="423946"/>
                  </a:cubicBezTo>
                  <a:cubicBezTo>
                    <a:pt x="2272715" y="412040"/>
                    <a:pt x="2294146" y="327902"/>
                    <a:pt x="2278271" y="319171"/>
                  </a:cubicBezTo>
                  <a:cubicBezTo>
                    <a:pt x="2262396" y="310440"/>
                    <a:pt x="2210803" y="379496"/>
                    <a:pt x="2187784" y="371559"/>
                  </a:cubicBezTo>
                  <a:cubicBezTo>
                    <a:pt x="2164765" y="363622"/>
                    <a:pt x="2149684" y="296152"/>
                    <a:pt x="2140159" y="271546"/>
                  </a:cubicBezTo>
                  <a:cubicBezTo>
                    <a:pt x="2130634" y="246940"/>
                    <a:pt x="2136984" y="228683"/>
                    <a:pt x="2130634" y="223921"/>
                  </a:cubicBezTo>
                  <a:cubicBezTo>
                    <a:pt x="2124284" y="219159"/>
                    <a:pt x="2117140" y="251702"/>
                    <a:pt x="2102059" y="242971"/>
                  </a:cubicBezTo>
                  <a:cubicBezTo>
                    <a:pt x="2086978" y="234240"/>
                    <a:pt x="2057609" y="192965"/>
                    <a:pt x="2040146" y="171534"/>
                  </a:cubicBezTo>
                  <a:cubicBezTo>
                    <a:pt x="2022683" y="150103"/>
                    <a:pt x="2017921" y="116765"/>
                    <a:pt x="1997284" y="114384"/>
                  </a:cubicBezTo>
                  <a:cubicBezTo>
                    <a:pt x="1976647" y="112003"/>
                    <a:pt x="1935371" y="161215"/>
                    <a:pt x="1916321" y="157246"/>
                  </a:cubicBezTo>
                  <a:cubicBezTo>
                    <a:pt x="1897271" y="153277"/>
                    <a:pt x="1902034" y="94540"/>
                    <a:pt x="1882984" y="90571"/>
                  </a:cubicBezTo>
                  <a:cubicBezTo>
                    <a:pt x="1863934" y="86602"/>
                    <a:pt x="1824246" y="139784"/>
                    <a:pt x="1802021" y="133434"/>
                  </a:cubicBezTo>
                  <a:cubicBezTo>
                    <a:pt x="1779796" y="127084"/>
                    <a:pt x="1764715" y="68346"/>
                    <a:pt x="1749634" y="52471"/>
                  </a:cubicBezTo>
                  <a:cubicBezTo>
                    <a:pt x="1734553" y="36596"/>
                    <a:pt x="1728203" y="27865"/>
                    <a:pt x="1711534" y="38184"/>
                  </a:cubicBezTo>
                  <a:cubicBezTo>
                    <a:pt x="1694865" y="48503"/>
                    <a:pt x="1675021" y="100097"/>
                    <a:pt x="1649621" y="114384"/>
                  </a:cubicBezTo>
                  <a:cubicBezTo>
                    <a:pt x="1624221" y="128671"/>
                    <a:pt x="1585328" y="131846"/>
                    <a:pt x="1559134" y="123909"/>
                  </a:cubicBezTo>
                  <a:cubicBezTo>
                    <a:pt x="1532940" y="115972"/>
                    <a:pt x="1498015" y="87396"/>
                    <a:pt x="1492459" y="66759"/>
                  </a:cubicBezTo>
                  <a:cubicBezTo>
                    <a:pt x="1486903" y="46122"/>
                    <a:pt x="1532940" y="-2297"/>
                    <a:pt x="1525796" y="84"/>
                  </a:cubicBezTo>
                  <a:cubicBezTo>
                    <a:pt x="1518652" y="2465"/>
                    <a:pt x="1471027" y="51677"/>
                    <a:pt x="1449596" y="81046"/>
                  </a:cubicBezTo>
                  <a:cubicBezTo>
                    <a:pt x="1428165" y="110415"/>
                    <a:pt x="1424990" y="150102"/>
                    <a:pt x="1397209" y="176296"/>
                  </a:cubicBezTo>
                  <a:cubicBezTo>
                    <a:pt x="1369428" y="202490"/>
                    <a:pt x="1317040" y="231859"/>
                    <a:pt x="1282909" y="238209"/>
                  </a:cubicBezTo>
                  <a:cubicBezTo>
                    <a:pt x="1248778" y="244559"/>
                    <a:pt x="1217027" y="226302"/>
                    <a:pt x="1192421" y="214396"/>
                  </a:cubicBezTo>
                  <a:cubicBezTo>
                    <a:pt x="1167815" y="202490"/>
                    <a:pt x="1156702" y="186614"/>
                    <a:pt x="1135271" y="166771"/>
                  </a:cubicBezTo>
                  <a:cubicBezTo>
                    <a:pt x="1113840" y="146928"/>
                    <a:pt x="1068597" y="81046"/>
                    <a:pt x="1063834" y="95334"/>
                  </a:cubicBezTo>
                  <a:cubicBezTo>
                    <a:pt x="1059071" y="109622"/>
                    <a:pt x="1103521" y="209634"/>
                    <a:pt x="1106696" y="252496"/>
                  </a:cubicBezTo>
                  <a:cubicBezTo>
                    <a:pt x="1109871" y="295358"/>
                    <a:pt x="1100346" y="345365"/>
                    <a:pt x="1082884" y="352509"/>
                  </a:cubicBezTo>
                  <a:cubicBezTo>
                    <a:pt x="1065422" y="359653"/>
                    <a:pt x="1025733" y="327109"/>
                    <a:pt x="1001921" y="295359"/>
                  </a:cubicBezTo>
                  <a:cubicBezTo>
                    <a:pt x="978109" y="263609"/>
                    <a:pt x="952709" y="188996"/>
                    <a:pt x="940009" y="162009"/>
                  </a:cubicBezTo>
                  <a:cubicBezTo>
                    <a:pt x="927309" y="135022"/>
                    <a:pt x="913815" y="91365"/>
                    <a:pt x="925721" y="133434"/>
                  </a:cubicBezTo>
                  <a:cubicBezTo>
                    <a:pt x="937627" y="175503"/>
                    <a:pt x="988427" y="335840"/>
                    <a:pt x="1011446" y="414421"/>
                  </a:cubicBezTo>
                  <a:cubicBezTo>
                    <a:pt x="1034465" y="493002"/>
                    <a:pt x="1050340" y="555708"/>
                    <a:pt x="1063834" y="604921"/>
                  </a:cubicBezTo>
                  <a:cubicBezTo>
                    <a:pt x="1077328" y="654133"/>
                    <a:pt x="1068597" y="680327"/>
                    <a:pt x="1092409" y="709696"/>
                  </a:cubicBezTo>
                  <a:cubicBezTo>
                    <a:pt x="1116221" y="739065"/>
                    <a:pt x="1159878" y="752559"/>
                    <a:pt x="1206709" y="781134"/>
                  </a:cubicBezTo>
                  <a:cubicBezTo>
                    <a:pt x="1253540" y="809709"/>
                    <a:pt x="1332121" y="852571"/>
                    <a:pt x="1373396" y="881146"/>
                  </a:cubicBezTo>
                  <a:cubicBezTo>
                    <a:pt x="1414671" y="909721"/>
                    <a:pt x="1471821" y="941472"/>
                    <a:pt x="1454359" y="952584"/>
                  </a:cubicBezTo>
                  <a:cubicBezTo>
                    <a:pt x="1436897" y="963696"/>
                    <a:pt x="1330533" y="950202"/>
                    <a:pt x="1268621" y="947821"/>
                  </a:cubicBezTo>
                  <a:cubicBezTo>
                    <a:pt x="1206709" y="945440"/>
                    <a:pt x="1082884" y="938296"/>
                    <a:pt x="1082884" y="938296"/>
                  </a:cubicBezTo>
                  <a:lnTo>
                    <a:pt x="763796" y="919246"/>
                  </a:lnTo>
                  <a:lnTo>
                    <a:pt x="587584" y="924009"/>
                  </a:lnTo>
                  <a:close/>
                </a:path>
              </a:pathLst>
            </a:cu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sp>
        <p:nvSpPr>
          <p:cNvPr id="27" name="직사각형 26"/>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2935971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115" y="2556427"/>
            <a:ext cx="4749260" cy="3674949"/>
          </a:xfrm>
          <a:prstGeom prst="rect">
            <a:avLst/>
          </a:prstGeom>
        </p:spPr>
      </p:pic>
      <p:sp>
        <p:nvSpPr>
          <p:cNvPr id="5" name="제목 1"/>
          <p:cNvSpPr txBox="1">
            <a:spLocks/>
          </p:cNvSpPr>
          <p:nvPr/>
        </p:nvSpPr>
        <p:spPr>
          <a:xfrm>
            <a:off x="547913" y="365125"/>
            <a:ext cx="10990944" cy="61767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91922"/>
                </a:solidFill>
                <a:latin typeface="리디바탕" panose="020B0600000101010101" pitchFamily="34" charset="-127"/>
                <a:cs typeface="Arial" panose="020B0604020202020204" pitchFamily="34" charset="0"/>
              </a:rPr>
              <a:t>3.3.3. </a:t>
            </a:r>
            <a:r>
              <a:rPr lang="en-US" altLang="ko-KR" sz="2000" b="1" spc="-150" dirty="0">
                <a:solidFill>
                  <a:srgbClr val="091922"/>
                </a:solidFill>
                <a:latin typeface="리디바탕" panose="020B0600000101010101" pitchFamily="34" charset="-127"/>
                <a:cs typeface="Arial" panose="020B0604020202020204" pitchFamily="34" charset="0"/>
              </a:rPr>
              <a:t>Enrichment of DNA repair processes on tetrapod- and mudskipper-specific PSGs</a:t>
            </a:r>
            <a:endParaRPr lang="ko-KR" altLang="en-US" sz="2000" b="1" spc="-150" dirty="0">
              <a:solidFill>
                <a:srgbClr val="091922"/>
              </a:solidFill>
              <a:latin typeface="리디바탕" panose="020B0600000101010101" pitchFamily="34" charset="-127"/>
              <a:cs typeface="Arial" panose="020B0604020202020204" pitchFamily="34" charset="0"/>
            </a:endParaRPr>
          </a:p>
        </p:txBody>
      </p:sp>
      <p:sp>
        <p:nvSpPr>
          <p:cNvPr id="7" name="내용 개체 틀 2"/>
          <p:cNvSpPr txBox="1">
            <a:spLocks/>
          </p:cNvSpPr>
          <p:nvPr/>
        </p:nvSpPr>
        <p:spPr>
          <a:xfrm>
            <a:off x="306785" y="942634"/>
            <a:ext cx="8786415" cy="1707678"/>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latin typeface="리디바탕" panose="020B0600000101010101" pitchFamily="34" charset="-127"/>
                <a:cs typeface="Arial" panose="020B0604020202020204" pitchFamily="34" charset="0"/>
              </a:rPr>
              <a:t>Gene enrichment test with tetrapod-specific and mudskipper-specific PSGs</a:t>
            </a:r>
            <a:r>
              <a:rPr lang="en-US" altLang="ko-KR" sz="1600" dirty="0">
                <a:latin typeface="리디바탕" panose="020B0600000101010101" pitchFamily="34" charset="-127"/>
                <a:cs typeface="Arial" panose="020B0604020202020204" pitchFamily="34" charset="0"/>
              </a:rPr>
              <a:t>: </a:t>
            </a:r>
          </a:p>
          <a:p>
            <a:pPr>
              <a:buFontTx/>
              <a:buChar char="-"/>
            </a:pPr>
            <a:r>
              <a:rPr lang="en-US" altLang="ko-KR" sz="1600" dirty="0">
                <a:latin typeface="리디바탕" panose="020B0600000101010101" pitchFamily="34" charset="-127"/>
                <a:cs typeface="Arial" panose="020B0604020202020204" pitchFamily="34" charset="0"/>
              </a:rPr>
              <a:t>“DNA repair” and “negative regulation of double-strand DNA repair” related terms.</a:t>
            </a:r>
          </a:p>
          <a:p>
            <a:pPr marL="0" indent="0">
              <a:buNone/>
            </a:pPr>
            <a:r>
              <a:rPr lang="en-US" altLang="ko-KR" sz="1600" b="1" dirty="0">
                <a:latin typeface="리디바탕" panose="020B0600000101010101" pitchFamily="34" charset="-127"/>
                <a:cs typeface="Arial" panose="020B0604020202020204" pitchFamily="34" charset="0"/>
              </a:rPr>
              <a:t>Protein-protein interaction analyses:</a:t>
            </a:r>
          </a:p>
          <a:p>
            <a:pPr>
              <a:buFontTx/>
              <a:buChar char="-"/>
            </a:pPr>
            <a:r>
              <a:rPr lang="en-US" altLang="ko-KR" sz="1600" dirty="0">
                <a:latin typeface="리디바탕" panose="020B0600000101010101" pitchFamily="34" charset="-127"/>
                <a:cs typeface="Arial" panose="020B0604020202020204" pitchFamily="34" charset="0"/>
              </a:rPr>
              <a:t>Tetrapod- and mudskipper-specific PSGs involved in “DNA repair” related GO </a:t>
            </a:r>
            <a:r>
              <a:rPr lang="en-US" altLang="ko-KR" sz="1600" dirty="0" smtClean="0">
                <a:latin typeface="리디바탕" panose="020B0600000101010101" pitchFamily="34" charset="-127"/>
                <a:cs typeface="Arial" panose="020B0604020202020204" pitchFamily="34" charset="0"/>
              </a:rPr>
              <a:t>group</a:t>
            </a:r>
            <a:endParaRPr lang="en-US" altLang="ko-KR" sz="1600" dirty="0">
              <a:latin typeface="리디바탕" panose="020B0600000101010101" pitchFamily="34" charset="-127"/>
              <a:cs typeface="Arial" panose="020B0604020202020204" pitchFamily="34" charset="0"/>
            </a:endParaRPr>
          </a:p>
          <a:p>
            <a:pPr>
              <a:buFontTx/>
              <a:buChar char="-"/>
            </a:pPr>
            <a:r>
              <a:rPr lang="en-US" altLang="ko-KR" sz="1600" dirty="0">
                <a:latin typeface="리디바탕" panose="020B0600000101010101" pitchFamily="34" charset="-127"/>
                <a:cs typeface="Arial" panose="020B0604020202020204" pitchFamily="34" charset="0"/>
              </a:rPr>
              <a:t>5 tetrapod-specific PSGs and 1 mudskipper-specific PSGs </a:t>
            </a:r>
            <a:r>
              <a:rPr lang="en-US" altLang="ko-KR" sz="1600" i="1" dirty="0">
                <a:latin typeface="리디바탕" panose="020B0600000101010101" pitchFamily="34" charset="-127"/>
                <a:cs typeface="Arial" panose="020B0604020202020204" pitchFamily="34" charset="0"/>
              </a:rPr>
              <a:t>involved in “response to UV</a:t>
            </a:r>
            <a:r>
              <a:rPr lang="en-US" altLang="ko-KR" sz="1600" i="1" dirty="0" smtClean="0">
                <a:latin typeface="리디바탕" panose="020B0600000101010101" pitchFamily="34" charset="-127"/>
                <a:cs typeface="Arial" panose="020B0604020202020204" pitchFamily="34" charset="0"/>
              </a:rPr>
              <a:t>”</a:t>
            </a:r>
            <a:endParaRPr lang="en-US" altLang="ko-KR" sz="1600" i="1" dirty="0">
              <a:latin typeface="리디바탕" panose="020B0600000101010101" pitchFamily="34" charset="-127"/>
              <a:cs typeface="Arial" panose="020B0604020202020204" pitchFamily="34" charset="0"/>
            </a:endParaRPr>
          </a:p>
        </p:txBody>
      </p:sp>
      <p:pic>
        <p:nvPicPr>
          <p:cNvPr id="8" name="그림 7"/>
          <p:cNvPicPr>
            <a:picLocks noChangeAspect="1"/>
          </p:cNvPicPr>
          <p:nvPr/>
        </p:nvPicPr>
        <p:blipFill rotWithShape="1">
          <a:blip r:embed="rId3" cstate="print">
            <a:extLst>
              <a:ext uri="{28A0092B-C50C-407E-A947-70E740481C1C}">
                <a14:useLocalDpi xmlns:a14="http://schemas.microsoft.com/office/drawing/2010/main" val="0"/>
              </a:ext>
            </a:extLst>
          </a:blip>
          <a:srcRect l="17195" t="14688" r="26540" b="6105"/>
          <a:stretch/>
        </p:blipFill>
        <p:spPr>
          <a:xfrm>
            <a:off x="6374793" y="2956109"/>
            <a:ext cx="3860500" cy="2989036"/>
          </a:xfrm>
          <a:prstGeom prst="rect">
            <a:avLst/>
          </a:prstGeom>
        </p:spPr>
      </p:pic>
      <p:sp>
        <p:nvSpPr>
          <p:cNvPr id="9" name="직사각형 8"/>
          <p:cNvSpPr/>
          <p:nvPr/>
        </p:nvSpPr>
        <p:spPr>
          <a:xfrm>
            <a:off x="1318260" y="6098233"/>
            <a:ext cx="4563116" cy="415498"/>
          </a:xfrm>
          <a:prstGeom prst="rect">
            <a:avLst/>
          </a:prstGeom>
        </p:spPr>
        <p:txBody>
          <a:bodyPr wrap="square">
            <a:spAutoFit/>
          </a:bodyPr>
          <a:lstStyle/>
          <a:p>
            <a:r>
              <a:rPr lang="en-US" altLang="ko-KR" sz="1050" b="1" dirty="0">
                <a:latin typeface="리디바탕" panose="020B0600000101010101" pitchFamily="34" charset="-127"/>
                <a:cs typeface="Arial" panose="020B0604020202020204" pitchFamily="34" charset="0"/>
              </a:rPr>
              <a:t>Protein-protein interaction network between tetrapod-specific and mudskipper-specific PSGs involved in “DNA repair”. </a:t>
            </a:r>
            <a:endParaRPr lang="ko-KR" altLang="en-US" sz="1050" dirty="0">
              <a:latin typeface="리디바탕" panose="020B0600000101010101" pitchFamily="34" charset="-127"/>
              <a:cs typeface="Arial" panose="020B0604020202020204" pitchFamily="34" charset="0"/>
            </a:endParaRPr>
          </a:p>
        </p:txBody>
      </p:sp>
      <p:sp>
        <p:nvSpPr>
          <p:cNvPr id="11" name="직사각형 10"/>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rPr>
              <a:t>Chapter 3. Genetic adaptations in mudskipper and tetrapod give insights into their convergent water-to-land transition</a:t>
            </a:r>
            <a:endParaRPr lang="en-US" altLang="ko-KR" sz="1400" dirty="0">
              <a:solidFill>
                <a:schemeClr val="accent1">
                  <a:lumMod val="20000"/>
                  <a:lumOff val="80000"/>
                </a:schemeClr>
              </a:solidFill>
            </a:endParaRPr>
          </a:p>
        </p:txBody>
      </p:sp>
      <p:sp>
        <p:nvSpPr>
          <p:cNvPr id="16" name="직사각형 15"/>
          <p:cNvSpPr/>
          <p:nvPr/>
        </p:nvSpPr>
        <p:spPr>
          <a:xfrm>
            <a:off x="6374793" y="5975122"/>
            <a:ext cx="3860500" cy="577081"/>
          </a:xfrm>
          <a:prstGeom prst="rect">
            <a:avLst/>
          </a:prstGeom>
        </p:spPr>
        <p:txBody>
          <a:bodyPr wrap="square">
            <a:spAutoFit/>
          </a:bodyPr>
          <a:lstStyle/>
          <a:p>
            <a:r>
              <a:rPr lang="en-US" altLang="ko-KR" sz="1050" b="1" dirty="0">
                <a:latin typeface="리디바탕" panose="020B0600000101010101" pitchFamily="34" charset="-127"/>
                <a:cs typeface="Arial" panose="020B0604020202020204" pitchFamily="34" charset="0"/>
              </a:rPr>
              <a:t>Protein-protein interaction network between tetrapod-specific and mudskipper-specific PSGs involved in “response to UV”. </a:t>
            </a:r>
            <a:endParaRPr lang="ko-KR" altLang="en-US" sz="1050" dirty="0">
              <a:latin typeface="리디바탕" panose="020B0600000101010101" pitchFamily="34" charset="-127"/>
              <a:cs typeface="Arial" panose="020B0604020202020204" pitchFamily="34" charset="0"/>
            </a:endParaRPr>
          </a:p>
        </p:txBody>
      </p:sp>
      <p:sp>
        <p:nvSpPr>
          <p:cNvPr id="17" name="직사각형 16"/>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8" name="그림 17"/>
          <p:cNvPicPr>
            <a:picLocks noChangeAspect="1"/>
          </p:cNvPicPr>
          <p:nvPr/>
        </p:nvPicPr>
        <p:blipFill>
          <a:blip r:embed="rId4">
            <a:lum bright="70000" contrast="-70000"/>
          </a:blip>
          <a:stretch>
            <a:fillRect/>
          </a:stretch>
        </p:blipFill>
        <p:spPr>
          <a:xfrm>
            <a:off x="55213" y="6488082"/>
            <a:ext cx="348093" cy="375147"/>
          </a:xfrm>
          <a:prstGeom prst="rect">
            <a:avLst/>
          </a:prstGeom>
        </p:spPr>
      </p:pic>
      <p:sp>
        <p:nvSpPr>
          <p:cNvPr id="3" name="슬라이드 번호 개체 틀 2"/>
          <p:cNvSpPr>
            <a:spLocks noGrp="1"/>
          </p:cNvSpPr>
          <p:nvPr>
            <p:ph type="sldNum" sz="quarter" idx="12"/>
          </p:nvPr>
        </p:nvSpPr>
        <p:spPr/>
        <p:txBody>
          <a:bodyPr/>
          <a:lstStyle/>
          <a:p>
            <a:fld id="{5B1A2C70-E979-4B06-803D-95206E9E193C}" type="slidenum">
              <a:rPr lang="ko-KR" altLang="en-US" smtClean="0"/>
              <a:t>32</a:t>
            </a:fld>
            <a:endParaRPr lang="ko-KR" altLang="en-US" dirty="0"/>
          </a:p>
        </p:txBody>
      </p:sp>
      <p:grpSp>
        <p:nvGrpSpPr>
          <p:cNvPr id="19" name="그룹 18"/>
          <p:cNvGrpSpPr/>
          <p:nvPr/>
        </p:nvGrpSpPr>
        <p:grpSpPr>
          <a:xfrm>
            <a:off x="11324035" y="44973"/>
            <a:ext cx="787586" cy="787586"/>
            <a:chOff x="11324035" y="44973"/>
            <a:chExt cx="787586" cy="787586"/>
          </a:xfrm>
        </p:grpSpPr>
        <p:sp>
          <p:nvSpPr>
            <p:cNvPr id="20" name="모서리가 둥근 직사각형 19"/>
            <p:cNvSpPr/>
            <p:nvPr/>
          </p:nvSpPr>
          <p:spPr>
            <a:xfrm>
              <a:off x="11324035" y="44973"/>
              <a:ext cx="787586" cy="787586"/>
            </a:xfrm>
            <a:prstGeom prst="roundRect">
              <a:avLst>
                <a:gd name="adj" fmla="val 12311"/>
              </a:avLst>
            </a:prstGeom>
            <a:noFill/>
            <a:ln w="38100">
              <a:solidFill>
                <a:srgbClr val="03090D"/>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자유형 32">
              <a:extLst>
                <a:ext uri="{FF2B5EF4-FFF2-40B4-BE49-F238E27FC236}">
                  <a16:creationId xmlns:a16="http://schemas.microsoft.com/office/drawing/2014/main" id="{4116CE66-4168-489F-8D29-FD0AE7D49304}"/>
                </a:ext>
              </a:extLst>
            </p:cNvPr>
            <p:cNvSpPr/>
            <p:nvPr/>
          </p:nvSpPr>
          <p:spPr>
            <a:xfrm>
              <a:off x="11353800" y="317640"/>
              <a:ext cx="708933" cy="263020"/>
            </a:xfrm>
            <a:custGeom>
              <a:avLst/>
              <a:gdLst>
                <a:gd name="connsiteX0" fmla="*/ 587584 w 5316746"/>
                <a:gd name="connsiteY0" fmla="*/ 924009 h 1972551"/>
                <a:gd name="connsiteX1" fmla="*/ 468521 w 5316746"/>
                <a:gd name="connsiteY1" fmla="*/ 785896 h 1972551"/>
                <a:gd name="connsiteX2" fmla="*/ 278021 w 5316746"/>
                <a:gd name="connsiteY2" fmla="*/ 862096 h 1972551"/>
                <a:gd name="connsiteX3" fmla="*/ 244684 w 5316746"/>
                <a:gd name="connsiteY3" fmla="*/ 990684 h 1972551"/>
                <a:gd name="connsiteX4" fmla="*/ 106571 w 5316746"/>
                <a:gd name="connsiteY4" fmla="*/ 1052596 h 1972551"/>
                <a:gd name="connsiteX5" fmla="*/ 30371 w 5316746"/>
                <a:gd name="connsiteY5" fmla="*/ 1162134 h 1972551"/>
                <a:gd name="connsiteX6" fmla="*/ 1796 w 5316746"/>
                <a:gd name="connsiteY6" fmla="*/ 1190709 h 1972551"/>
                <a:gd name="connsiteX7" fmla="*/ 11321 w 5316746"/>
                <a:gd name="connsiteY7" fmla="*/ 1300246 h 1972551"/>
                <a:gd name="connsiteX8" fmla="*/ 6559 w 5316746"/>
                <a:gd name="connsiteY8" fmla="*/ 1362159 h 1972551"/>
                <a:gd name="connsiteX9" fmla="*/ 116096 w 5316746"/>
                <a:gd name="connsiteY9" fmla="*/ 1471696 h 1972551"/>
                <a:gd name="connsiteX10" fmla="*/ 363746 w 5316746"/>
                <a:gd name="connsiteY10" fmla="*/ 1590759 h 1972551"/>
                <a:gd name="connsiteX11" fmla="*/ 659021 w 5316746"/>
                <a:gd name="connsiteY11" fmla="*/ 1662196 h 1972551"/>
                <a:gd name="connsiteX12" fmla="*/ 863809 w 5316746"/>
                <a:gd name="connsiteY12" fmla="*/ 1724109 h 1972551"/>
                <a:gd name="connsiteX13" fmla="*/ 992396 w 5316746"/>
                <a:gd name="connsiteY13" fmla="*/ 1771734 h 1972551"/>
                <a:gd name="connsiteX14" fmla="*/ 1063834 w 5316746"/>
                <a:gd name="connsiteY14" fmla="*/ 1862221 h 1972551"/>
                <a:gd name="connsiteX15" fmla="*/ 1097171 w 5316746"/>
                <a:gd name="connsiteY15" fmla="*/ 1933659 h 1972551"/>
                <a:gd name="connsiteX16" fmla="*/ 1287671 w 5316746"/>
                <a:gd name="connsiteY16" fmla="*/ 1957471 h 1972551"/>
                <a:gd name="connsiteX17" fmla="*/ 1459121 w 5316746"/>
                <a:gd name="connsiteY17" fmla="*/ 1971759 h 1972551"/>
                <a:gd name="connsiteX18" fmla="*/ 1521034 w 5316746"/>
                <a:gd name="connsiteY18" fmla="*/ 1933659 h 1972551"/>
                <a:gd name="connsiteX19" fmla="*/ 1578184 w 5316746"/>
                <a:gd name="connsiteY19" fmla="*/ 1871746 h 1972551"/>
                <a:gd name="connsiteX20" fmla="*/ 1587709 w 5316746"/>
                <a:gd name="connsiteY20" fmla="*/ 1824121 h 1972551"/>
                <a:gd name="connsiteX21" fmla="*/ 1721059 w 5316746"/>
                <a:gd name="connsiteY21" fmla="*/ 1909846 h 1972551"/>
                <a:gd name="connsiteX22" fmla="*/ 1863934 w 5316746"/>
                <a:gd name="connsiteY22" fmla="*/ 1909846 h 1972551"/>
                <a:gd name="connsiteX23" fmla="*/ 1959184 w 5316746"/>
                <a:gd name="connsiteY23" fmla="*/ 1871746 h 1972551"/>
                <a:gd name="connsiteX24" fmla="*/ 2063959 w 5316746"/>
                <a:gd name="connsiteY24" fmla="*/ 1852696 h 1972551"/>
                <a:gd name="connsiteX25" fmla="*/ 2140159 w 5316746"/>
                <a:gd name="connsiteY25" fmla="*/ 1771734 h 1972551"/>
                <a:gd name="connsiteX26" fmla="*/ 2173496 w 5316746"/>
                <a:gd name="connsiteY26" fmla="*/ 1700296 h 1972551"/>
                <a:gd name="connsiteX27" fmla="*/ 2383046 w 5316746"/>
                <a:gd name="connsiteY27" fmla="*/ 1714584 h 1972551"/>
                <a:gd name="connsiteX28" fmla="*/ 2616409 w 5316746"/>
                <a:gd name="connsiteY28" fmla="*/ 1681246 h 1972551"/>
                <a:gd name="connsiteX29" fmla="*/ 2687846 w 5316746"/>
                <a:gd name="connsiteY29" fmla="*/ 1662196 h 1972551"/>
                <a:gd name="connsiteX30" fmla="*/ 2721184 w 5316746"/>
                <a:gd name="connsiteY30" fmla="*/ 1757446 h 1972551"/>
                <a:gd name="connsiteX31" fmla="*/ 2816434 w 5316746"/>
                <a:gd name="connsiteY31" fmla="*/ 1781259 h 1972551"/>
                <a:gd name="connsiteX32" fmla="*/ 2849771 w 5316746"/>
                <a:gd name="connsiteY32" fmla="*/ 1805071 h 1972551"/>
                <a:gd name="connsiteX33" fmla="*/ 2945021 w 5316746"/>
                <a:gd name="connsiteY33" fmla="*/ 1809834 h 1972551"/>
                <a:gd name="connsiteX34" fmla="*/ 2978359 w 5316746"/>
                <a:gd name="connsiteY34" fmla="*/ 1852696 h 1972551"/>
                <a:gd name="connsiteX35" fmla="*/ 3025984 w 5316746"/>
                <a:gd name="connsiteY35" fmla="*/ 1833646 h 1972551"/>
                <a:gd name="connsiteX36" fmla="*/ 3149809 w 5316746"/>
                <a:gd name="connsiteY36" fmla="*/ 1843171 h 1972551"/>
                <a:gd name="connsiteX37" fmla="*/ 3259346 w 5316746"/>
                <a:gd name="connsiteY37" fmla="*/ 1814596 h 1972551"/>
                <a:gd name="connsiteX38" fmla="*/ 3392696 w 5316746"/>
                <a:gd name="connsiteY38" fmla="*/ 1843171 h 1972551"/>
                <a:gd name="connsiteX39" fmla="*/ 3459371 w 5316746"/>
                <a:gd name="connsiteY39" fmla="*/ 1790784 h 1972551"/>
                <a:gd name="connsiteX40" fmla="*/ 3597484 w 5316746"/>
                <a:gd name="connsiteY40" fmla="*/ 1790784 h 1972551"/>
                <a:gd name="connsiteX41" fmla="*/ 3678446 w 5316746"/>
                <a:gd name="connsiteY41" fmla="*/ 1790784 h 1972551"/>
                <a:gd name="connsiteX42" fmla="*/ 3735596 w 5316746"/>
                <a:gd name="connsiteY42" fmla="*/ 1781259 h 1972551"/>
                <a:gd name="connsiteX43" fmla="*/ 3668921 w 5316746"/>
                <a:gd name="connsiteY43" fmla="*/ 1700296 h 1972551"/>
                <a:gd name="connsiteX44" fmla="*/ 3602246 w 5316746"/>
                <a:gd name="connsiteY44" fmla="*/ 1652671 h 1972551"/>
                <a:gd name="connsiteX45" fmla="*/ 3792746 w 5316746"/>
                <a:gd name="connsiteY45" fmla="*/ 1628859 h 1972551"/>
                <a:gd name="connsiteX46" fmla="*/ 4159459 w 5316746"/>
                <a:gd name="connsiteY46" fmla="*/ 1652671 h 1972551"/>
                <a:gd name="connsiteX47" fmla="*/ 4407109 w 5316746"/>
                <a:gd name="connsiteY47" fmla="*/ 1633621 h 1972551"/>
                <a:gd name="connsiteX48" fmla="*/ 4530934 w 5316746"/>
                <a:gd name="connsiteY48" fmla="*/ 1705059 h 1972551"/>
                <a:gd name="connsiteX49" fmla="*/ 4530934 w 5316746"/>
                <a:gd name="connsiteY49" fmla="*/ 1671721 h 1972551"/>
                <a:gd name="connsiteX50" fmla="*/ 4649996 w 5316746"/>
                <a:gd name="connsiteY50" fmla="*/ 1690771 h 1972551"/>
                <a:gd name="connsiteX51" fmla="*/ 4721434 w 5316746"/>
                <a:gd name="connsiteY51" fmla="*/ 1681246 h 1972551"/>
                <a:gd name="connsiteX52" fmla="*/ 4783346 w 5316746"/>
                <a:gd name="connsiteY52" fmla="*/ 1633621 h 1972551"/>
                <a:gd name="connsiteX53" fmla="*/ 4821446 w 5316746"/>
                <a:gd name="connsiteY53" fmla="*/ 1590759 h 1972551"/>
                <a:gd name="connsiteX54" fmla="*/ 5030996 w 5316746"/>
                <a:gd name="connsiteY54" fmla="*/ 1538371 h 1972551"/>
                <a:gd name="connsiteX55" fmla="*/ 5054809 w 5316746"/>
                <a:gd name="connsiteY55" fmla="*/ 1500271 h 1972551"/>
                <a:gd name="connsiteX56" fmla="*/ 5016709 w 5316746"/>
                <a:gd name="connsiteY56" fmla="*/ 1466934 h 1972551"/>
                <a:gd name="connsiteX57" fmla="*/ 5211971 w 5316746"/>
                <a:gd name="connsiteY57" fmla="*/ 1409784 h 1972551"/>
                <a:gd name="connsiteX58" fmla="*/ 5254834 w 5316746"/>
                <a:gd name="connsiteY58" fmla="*/ 1314534 h 1972551"/>
                <a:gd name="connsiteX59" fmla="*/ 5135771 w 5316746"/>
                <a:gd name="connsiteY59" fmla="*/ 1271671 h 1972551"/>
                <a:gd name="connsiteX60" fmla="*/ 5273884 w 5316746"/>
                <a:gd name="connsiteY60" fmla="*/ 1233571 h 1972551"/>
                <a:gd name="connsiteX61" fmla="*/ 5297696 w 5316746"/>
                <a:gd name="connsiteY61" fmla="*/ 1143084 h 1972551"/>
                <a:gd name="connsiteX62" fmla="*/ 5292934 w 5316746"/>
                <a:gd name="connsiteY62" fmla="*/ 1071646 h 1972551"/>
                <a:gd name="connsiteX63" fmla="*/ 5316746 w 5316746"/>
                <a:gd name="connsiteY63" fmla="*/ 952584 h 1972551"/>
                <a:gd name="connsiteX64" fmla="*/ 5292934 w 5316746"/>
                <a:gd name="connsiteY64" fmla="*/ 895434 h 1972551"/>
                <a:gd name="connsiteX65" fmla="*/ 5273884 w 5316746"/>
                <a:gd name="connsiteY65" fmla="*/ 833521 h 1972551"/>
                <a:gd name="connsiteX66" fmla="*/ 5211971 w 5316746"/>
                <a:gd name="connsiteY66" fmla="*/ 828759 h 1972551"/>
                <a:gd name="connsiteX67" fmla="*/ 5111959 w 5316746"/>
                <a:gd name="connsiteY67" fmla="*/ 857334 h 1972551"/>
                <a:gd name="connsiteX68" fmla="*/ 5154821 w 5316746"/>
                <a:gd name="connsiteY68" fmla="*/ 771609 h 1972551"/>
                <a:gd name="connsiteX69" fmla="*/ 5169109 w 5316746"/>
                <a:gd name="connsiteY69" fmla="*/ 714459 h 1972551"/>
                <a:gd name="connsiteX70" fmla="*/ 5102434 w 5316746"/>
                <a:gd name="connsiteY70" fmla="*/ 704934 h 1972551"/>
                <a:gd name="connsiteX71" fmla="*/ 4969084 w 5316746"/>
                <a:gd name="connsiteY71" fmla="*/ 662071 h 1972551"/>
                <a:gd name="connsiteX72" fmla="*/ 4859546 w 5316746"/>
                <a:gd name="connsiteY72" fmla="*/ 728746 h 1972551"/>
                <a:gd name="connsiteX73" fmla="*/ 4764296 w 5316746"/>
                <a:gd name="connsiteY73" fmla="*/ 709696 h 1972551"/>
                <a:gd name="connsiteX74" fmla="*/ 4683334 w 5316746"/>
                <a:gd name="connsiteY74" fmla="*/ 766846 h 1972551"/>
                <a:gd name="connsiteX75" fmla="*/ 4597609 w 5316746"/>
                <a:gd name="connsiteY75" fmla="*/ 838284 h 1972551"/>
                <a:gd name="connsiteX76" fmla="*/ 4521409 w 5316746"/>
                <a:gd name="connsiteY76" fmla="*/ 962109 h 1972551"/>
                <a:gd name="connsiteX77" fmla="*/ 4445209 w 5316746"/>
                <a:gd name="connsiteY77" fmla="*/ 1090696 h 1972551"/>
                <a:gd name="connsiteX78" fmla="*/ 4345196 w 5316746"/>
                <a:gd name="connsiteY78" fmla="*/ 1176421 h 1972551"/>
                <a:gd name="connsiteX79" fmla="*/ 4197559 w 5316746"/>
                <a:gd name="connsiteY79" fmla="*/ 1209759 h 1972551"/>
                <a:gd name="connsiteX80" fmla="*/ 4102309 w 5316746"/>
                <a:gd name="connsiteY80" fmla="*/ 1190709 h 1972551"/>
                <a:gd name="connsiteX81" fmla="*/ 4183271 w 5316746"/>
                <a:gd name="connsiteY81" fmla="*/ 1104984 h 1972551"/>
                <a:gd name="connsiteX82" fmla="*/ 4154696 w 5316746"/>
                <a:gd name="connsiteY82" fmla="*/ 1066884 h 1972551"/>
                <a:gd name="connsiteX83" fmla="*/ 4088021 w 5316746"/>
                <a:gd name="connsiteY83" fmla="*/ 1047834 h 1972551"/>
                <a:gd name="connsiteX84" fmla="*/ 4054684 w 5316746"/>
                <a:gd name="connsiteY84" fmla="*/ 995446 h 1972551"/>
                <a:gd name="connsiteX85" fmla="*/ 4145171 w 5316746"/>
                <a:gd name="connsiteY85" fmla="*/ 966871 h 1972551"/>
                <a:gd name="connsiteX86" fmla="*/ 4154696 w 5316746"/>
                <a:gd name="connsiteY86" fmla="*/ 943059 h 1972551"/>
                <a:gd name="connsiteX87" fmla="*/ 4088021 w 5316746"/>
                <a:gd name="connsiteY87" fmla="*/ 890671 h 1972551"/>
                <a:gd name="connsiteX88" fmla="*/ 3978484 w 5316746"/>
                <a:gd name="connsiteY88" fmla="*/ 785896 h 1972551"/>
                <a:gd name="connsiteX89" fmla="*/ 3811796 w 5316746"/>
                <a:gd name="connsiteY89" fmla="*/ 719221 h 1972551"/>
                <a:gd name="connsiteX90" fmla="*/ 3640346 w 5316746"/>
                <a:gd name="connsiteY90" fmla="*/ 623971 h 1972551"/>
                <a:gd name="connsiteX91" fmla="*/ 3468896 w 5316746"/>
                <a:gd name="connsiteY91" fmla="*/ 562059 h 1972551"/>
                <a:gd name="connsiteX92" fmla="*/ 3283159 w 5316746"/>
                <a:gd name="connsiteY92" fmla="*/ 585871 h 1972551"/>
                <a:gd name="connsiteX93" fmla="*/ 2992646 w 5316746"/>
                <a:gd name="connsiteY93" fmla="*/ 619209 h 1972551"/>
                <a:gd name="connsiteX94" fmla="*/ 2868821 w 5316746"/>
                <a:gd name="connsiteY94" fmla="*/ 609684 h 1972551"/>
                <a:gd name="connsiteX95" fmla="*/ 2768809 w 5316746"/>
                <a:gd name="connsiteY95" fmla="*/ 695409 h 1972551"/>
                <a:gd name="connsiteX96" fmla="*/ 2673559 w 5316746"/>
                <a:gd name="connsiteY96" fmla="*/ 762084 h 1972551"/>
                <a:gd name="connsiteX97" fmla="*/ 2625934 w 5316746"/>
                <a:gd name="connsiteY97" fmla="*/ 857334 h 1972551"/>
                <a:gd name="connsiteX98" fmla="*/ 2564021 w 5316746"/>
                <a:gd name="connsiteY98" fmla="*/ 838284 h 1972551"/>
                <a:gd name="connsiteX99" fmla="*/ 2506871 w 5316746"/>
                <a:gd name="connsiteY99" fmla="*/ 804946 h 1972551"/>
                <a:gd name="connsiteX100" fmla="*/ 2611646 w 5316746"/>
                <a:gd name="connsiteY100" fmla="*/ 566821 h 1972551"/>
                <a:gd name="connsiteX101" fmla="*/ 2559259 w 5316746"/>
                <a:gd name="connsiteY101" fmla="*/ 581109 h 1972551"/>
                <a:gd name="connsiteX102" fmla="*/ 2516396 w 5316746"/>
                <a:gd name="connsiteY102" fmla="*/ 528721 h 1972551"/>
                <a:gd name="connsiteX103" fmla="*/ 2449721 w 5316746"/>
                <a:gd name="connsiteY103" fmla="*/ 514434 h 1972551"/>
                <a:gd name="connsiteX104" fmla="*/ 2468771 w 5316746"/>
                <a:gd name="connsiteY104" fmla="*/ 404896 h 1972551"/>
                <a:gd name="connsiteX105" fmla="*/ 2421146 w 5316746"/>
                <a:gd name="connsiteY105" fmla="*/ 395371 h 1972551"/>
                <a:gd name="connsiteX106" fmla="*/ 2340184 w 5316746"/>
                <a:gd name="connsiteY106" fmla="*/ 390609 h 1972551"/>
                <a:gd name="connsiteX107" fmla="*/ 2283034 w 5316746"/>
                <a:gd name="connsiteY107" fmla="*/ 423946 h 1972551"/>
                <a:gd name="connsiteX108" fmla="*/ 2278271 w 5316746"/>
                <a:gd name="connsiteY108" fmla="*/ 319171 h 1972551"/>
                <a:gd name="connsiteX109" fmla="*/ 2187784 w 5316746"/>
                <a:gd name="connsiteY109" fmla="*/ 371559 h 1972551"/>
                <a:gd name="connsiteX110" fmla="*/ 2140159 w 5316746"/>
                <a:gd name="connsiteY110" fmla="*/ 271546 h 1972551"/>
                <a:gd name="connsiteX111" fmla="*/ 2130634 w 5316746"/>
                <a:gd name="connsiteY111" fmla="*/ 223921 h 1972551"/>
                <a:gd name="connsiteX112" fmla="*/ 2102059 w 5316746"/>
                <a:gd name="connsiteY112" fmla="*/ 242971 h 1972551"/>
                <a:gd name="connsiteX113" fmla="*/ 2040146 w 5316746"/>
                <a:gd name="connsiteY113" fmla="*/ 171534 h 1972551"/>
                <a:gd name="connsiteX114" fmla="*/ 1997284 w 5316746"/>
                <a:gd name="connsiteY114" fmla="*/ 114384 h 1972551"/>
                <a:gd name="connsiteX115" fmla="*/ 1916321 w 5316746"/>
                <a:gd name="connsiteY115" fmla="*/ 157246 h 1972551"/>
                <a:gd name="connsiteX116" fmla="*/ 1882984 w 5316746"/>
                <a:gd name="connsiteY116" fmla="*/ 90571 h 1972551"/>
                <a:gd name="connsiteX117" fmla="*/ 1802021 w 5316746"/>
                <a:gd name="connsiteY117" fmla="*/ 133434 h 1972551"/>
                <a:gd name="connsiteX118" fmla="*/ 1749634 w 5316746"/>
                <a:gd name="connsiteY118" fmla="*/ 52471 h 1972551"/>
                <a:gd name="connsiteX119" fmla="*/ 1711534 w 5316746"/>
                <a:gd name="connsiteY119" fmla="*/ 38184 h 1972551"/>
                <a:gd name="connsiteX120" fmla="*/ 1649621 w 5316746"/>
                <a:gd name="connsiteY120" fmla="*/ 114384 h 1972551"/>
                <a:gd name="connsiteX121" fmla="*/ 1559134 w 5316746"/>
                <a:gd name="connsiteY121" fmla="*/ 123909 h 1972551"/>
                <a:gd name="connsiteX122" fmla="*/ 1492459 w 5316746"/>
                <a:gd name="connsiteY122" fmla="*/ 66759 h 1972551"/>
                <a:gd name="connsiteX123" fmla="*/ 1525796 w 5316746"/>
                <a:gd name="connsiteY123" fmla="*/ 84 h 1972551"/>
                <a:gd name="connsiteX124" fmla="*/ 1449596 w 5316746"/>
                <a:gd name="connsiteY124" fmla="*/ 81046 h 1972551"/>
                <a:gd name="connsiteX125" fmla="*/ 1397209 w 5316746"/>
                <a:gd name="connsiteY125" fmla="*/ 176296 h 1972551"/>
                <a:gd name="connsiteX126" fmla="*/ 1282909 w 5316746"/>
                <a:gd name="connsiteY126" fmla="*/ 238209 h 1972551"/>
                <a:gd name="connsiteX127" fmla="*/ 1192421 w 5316746"/>
                <a:gd name="connsiteY127" fmla="*/ 214396 h 1972551"/>
                <a:gd name="connsiteX128" fmla="*/ 1135271 w 5316746"/>
                <a:gd name="connsiteY128" fmla="*/ 166771 h 1972551"/>
                <a:gd name="connsiteX129" fmla="*/ 1063834 w 5316746"/>
                <a:gd name="connsiteY129" fmla="*/ 95334 h 1972551"/>
                <a:gd name="connsiteX130" fmla="*/ 1106696 w 5316746"/>
                <a:gd name="connsiteY130" fmla="*/ 252496 h 1972551"/>
                <a:gd name="connsiteX131" fmla="*/ 1082884 w 5316746"/>
                <a:gd name="connsiteY131" fmla="*/ 352509 h 1972551"/>
                <a:gd name="connsiteX132" fmla="*/ 1001921 w 5316746"/>
                <a:gd name="connsiteY132" fmla="*/ 295359 h 1972551"/>
                <a:gd name="connsiteX133" fmla="*/ 940009 w 5316746"/>
                <a:gd name="connsiteY133" fmla="*/ 162009 h 1972551"/>
                <a:gd name="connsiteX134" fmla="*/ 925721 w 5316746"/>
                <a:gd name="connsiteY134" fmla="*/ 133434 h 1972551"/>
                <a:gd name="connsiteX135" fmla="*/ 1011446 w 5316746"/>
                <a:gd name="connsiteY135" fmla="*/ 414421 h 1972551"/>
                <a:gd name="connsiteX136" fmla="*/ 1063834 w 5316746"/>
                <a:gd name="connsiteY136" fmla="*/ 604921 h 1972551"/>
                <a:gd name="connsiteX137" fmla="*/ 1092409 w 5316746"/>
                <a:gd name="connsiteY137" fmla="*/ 709696 h 1972551"/>
                <a:gd name="connsiteX138" fmla="*/ 1206709 w 5316746"/>
                <a:gd name="connsiteY138" fmla="*/ 781134 h 1972551"/>
                <a:gd name="connsiteX139" fmla="*/ 1373396 w 5316746"/>
                <a:gd name="connsiteY139" fmla="*/ 881146 h 1972551"/>
                <a:gd name="connsiteX140" fmla="*/ 1454359 w 5316746"/>
                <a:gd name="connsiteY140" fmla="*/ 952584 h 1972551"/>
                <a:gd name="connsiteX141" fmla="*/ 1268621 w 5316746"/>
                <a:gd name="connsiteY141" fmla="*/ 947821 h 1972551"/>
                <a:gd name="connsiteX142" fmla="*/ 1082884 w 5316746"/>
                <a:gd name="connsiteY142" fmla="*/ 938296 h 1972551"/>
                <a:gd name="connsiteX143" fmla="*/ 763796 w 5316746"/>
                <a:gd name="connsiteY143" fmla="*/ 919246 h 1972551"/>
                <a:gd name="connsiteX144" fmla="*/ 587584 w 5316746"/>
                <a:gd name="connsiteY144" fmla="*/ 924009 h 197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5316746" h="1972551">
                  <a:moveTo>
                    <a:pt x="587584" y="924009"/>
                  </a:moveTo>
                  <a:cubicBezTo>
                    <a:pt x="553849" y="860112"/>
                    <a:pt x="520115" y="796215"/>
                    <a:pt x="468521" y="785896"/>
                  </a:cubicBezTo>
                  <a:cubicBezTo>
                    <a:pt x="416927" y="775577"/>
                    <a:pt x="315327" y="827965"/>
                    <a:pt x="278021" y="862096"/>
                  </a:cubicBezTo>
                  <a:cubicBezTo>
                    <a:pt x="240715" y="896227"/>
                    <a:pt x="273259" y="958934"/>
                    <a:pt x="244684" y="990684"/>
                  </a:cubicBezTo>
                  <a:cubicBezTo>
                    <a:pt x="216109" y="1022434"/>
                    <a:pt x="142290" y="1024021"/>
                    <a:pt x="106571" y="1052596"/>
                  </a:cubicBezTo>
                  <a:cubicBezTo>
                    <a:pt x="70852" y="1081171"/>
                    <a:pt x="47834" y="1139115"/>
                    <a:pt x="30371" y="1162134"/>
                  </a:cubicBezTo>
                  <a:cubicBezTo>
                    <a:pt x="12908" y="1185153"/>
                    <a:pt x="4971" y="1167690"/>
                    <a:pt x="1796" y="1190709"/>
                  </a:cubicBezTo>
                  <a:cubicBezTo>
                    <a:pt x="-1379" y="1213728"/>
                    <a:pt x="10527" y="1271671"/>
                    <a:pt x="11321" y="1300246"/>
                  </a:cubicBezTo>
                  <a:cubicBezTo>
                    <a:pt x="12115" y="1328821"/>
                    <a:pt x="-10903" y="1333584"/>
                    <a:pt x="6559" y="1362159"/>
                  </a:cubicBezTo>
                  <a:cubicBezTo>
                    <a:pt x="24021" y="1390734"/>
                    <a:pt x="56565" y="1433596"/>
                    <a:pt x="116096" y="1471696"/>
                  </a:cubicBezTo>
                  <a:cubicBezTo>
                    <a:pt x="175627" y="1509796"/>
                    <a:pt x="273259" y="1559009"/>
                    <a:pt x="363746" y="1590759"/>
                  </a:cubicBezTo>
                  <a:cubicBezTo>
                    <a:pt x="454233" y="1622509"/>
                    <a:pt x="575677" y="1639971"/>
                    <a:pt x="659021" y="1662196"/>
                  </a:cubicBezTo>
                  <a:cubicBezTo>
                    <a:pt x="742365" y="1684421"/>
                    <a:pt x="808247" y="1705853"/>
                    <a:pt x="863809" y="1724109"/>
                  </a:cubicBezTo>
                  <a:cubicBezTo>
                    <a:pt x="919371" y="1742365"/>
                    <a:pt x="959059" y="1748715"/>
                    <a:pt x="992396" y="1771734"/>
                  </a:cubicBezTo>
                  <a:cubicBezTo>
                    <a:pt x="1025733" y="1794753"/>
                    <a:pt x="1046371" y="1835233"/>
                    <a:pt x="1063834" y="1862221"/>
                  </a:cubicBezTo>
                  <a:cubicBezTo>
                    <a:pt x="1081297" y="1889209"/>
                    <a:pt x="1059865" y="1917784"/>
                    <a:pt x="1097171" y="1933659"/>
                  </a:cubicBezTo>
                  <a:cubicBezTo>
                    <a:pt x="1134477" y="1949534"/>
                    <a:pt x="1227346" y="1951121"/>
                    <a:pt x="1287671" y="1957471"/>
                  </a:cubicBezTo>
                  <a:cubicBezTo>
                    <a:pt x="1347996" y="1963821"/>
                    <a:pt x="1420227" y="1975728"/>
                    <a:pt x="1459121" y="1971759"/>
                  </a:cubicBezTo>
                  <a:cubicBezTo>
                    <a:pt x="1498015" y="1967790"/>
                    <a:pt x="1501190" y="1950328"/>
                    <a:pt x="1521034" y="1933659"/>
                  </a:cubicBezTo>
                  <a:cubicBezTo>
                    <a:pt x="1540878" y="1916990"/>
                    <a:pt x="1567072" y="1890002"/>
                    <a:pt x="1578184" y="1871746"/>
                  </a:cubicBezTo>
                  <a:cubicBezTo>
                    <a:pt x="1589297" y="1853490"/>
                    <a:pt x="1563897" y="1817771"/>
                    <a:pt x="1587709" y="1824121"/>
                  </a:cubicBezTo>
                  <a:cubicBezTo>
                    <a:pt x="1611521" y="1830471"/>
                    <a:pt x="1675022" y="1895559"/>
                    <a:pt x="1721059" y="1909846"/>
                  </a:cubicBezTo>
                  <a:cubicBezTo>
                    <a:pt x="1767096" y="1924133"/>
                    <a:pt x="1824247" y="1916196"/>
                    <a:pt x="1863934" y="1909846"/>
                  </a:cubicBezTo>
                  <a:cubicBezTo>
                    <a:pt x="1903621" y="1903496"/>
                    <a:pt x="1925847" y="1881271"/>
                    <a:pt x="1959184" y="1871746"/>
                  </a:cubicBezTo>
                  <a:cubicBezTo>
                    <a:pt x="1992522" y="1862221"/>
                    <a:pt x="2033797" y="1869365"/>
                    <a:pt x="2063959" y="1852696"/>
                  </a:cubicBezTo>
                  <a:cubicBezTo>
                    <a:pt x="2094122" y="1836027"/>
                    <a:pt x="2121903" y="1797134"/>
                    <a:pt x="2140159" y="1771734"/>
                  </a:cubicBezTo>
                  <a:cubicBezTo>
                    <a:pt x="2158415" y="1746334"/>
                    <a:pt x="2133015" y="1709821"/>
                    <a:pt x="2173496" y="1700296"/>
                  </a:cubicBezTo>
                  <a:cubicBezTo>
                    <a:pt x="2213977" y="1690771"/>
                    <a:pt x="2309227" y="1717759"/>
                    <a:pt x="2383046" y="1714584"/>
                  </a:cubicBezTo>
                  <a:cubicBezTo>
                    <a:pt x="2456865" y="1711409"/>
                    <a:pt x="2565609" y="1689977"/>
                    <a:pt x="2616409" y="1681246"/>
                  </a:cubicBezTo>
                  <a:cubicBezTo>
                    <a:pt x="2667209" y="1672515"/>
                    <a:pt x="2670384" y="1649496"/>
                    <a:pt x="2687846" y="1662196"/>
                  </a:cubicBezTo>
                  <a:cubicBezTo>
                    <a:pt x="2705309" y="1674896"/>
                    <a:pt x="2699753" y="1737602"/>
                    <a:pt x="2721184" y="1757446"/>
                  </a:cubicBezTo>
                  <a:cubicBezTo>
                    <a:pt x="2742615" y="1777290"/>
                    <a:pt x="2795003" y="1773322"/>
                    <a:pt x="2816434" y="1781259"/>
                  </a:cubicBezTo>
                  <a:cubicBezTo>
                    <a:pt x="2837865" y="1789196"/>
                    <a:pt x="2828340" y="1800309"/>
                    <a:pt x="2849771" y="1805071"/>
                  </a:cubicBezTo>
                  <a:cubicBezTo>
                    <a:pt x="2871202" y="1809833"/>
                    <a:pt x="2923590" y="1801897"/>
                    <a:pt x="2945021" y="1809834"/>
                  </a:cubicBezTo>
                  <a:cubicBezTo>
                    <a:pt x="2966452" y="1817771"/>
                    <a:pt x="2964865" y="1848727"/>
                    <a:pt x="2978359" y="1852696"/>
                  </a:cubicBezTo>
                  <a:cubicBezTo>
                    <a:pt x="2991853" y="1856665"/>
                    <a:pt x="2997409" y="1835234"/>
                    <a:pt x="3025984" y="1833646"/>
                  </a:cubicBezTo>
                  <a:cubicBezTo>
                    <a:pt x="3054559" y="1832059"/>
                    <a:pt x="3110915" y="1846346"/>
                    <a:pt x="3149809" y="1843171"/>
                  </a:cubicBezTo>
                  <a:cubicBezTo>
                    <a:pt x="3188703" y="1839996"/>
                    <a:pt x="3218865" y="1814596"/>
                    <a:pt x="3259346" y="1814596"/>
                  </a:cubicBezTo>
                  <a:cubicBezTo>
                    <a:pt x="3299827" y="1814596"/>
                    <a:pt x="3359359" y="1847140"/>
                    <a:pt x="3392696" y="1843171"/>
                  </a:cubicBezTo>
                  <a:cubicBezTo>
                    <a:pt x="3426033" y="1839202"/>
                    <a:pt x="3425240" y="1799515"/>
                    <a:pt x="3459371" y="1790784"/>
                  </a:cubicBezTo>
                  <a:cubicBezTo>
                    <a:pt x="3493502" y="1782053"/>
                    <a:pt x="3597484" y="1790784"/>
                    <a:pt x="3597484" y="1790784"/>
                  </a:cubicBezTo>
                  <a:cubicBezTo>
                    <a:pt x="3633996" y="1790784"/>
                    <a:pt x="3655427" y="1792371"/>
                    <a:pt x="3678446" y="1790784"/>
                  </a:cubicBezTo>
                  <a:cubicBezTo>
                    <a:pt x="3701465" y="1789197"/>
                    <a:pt x="3737183" y="1796340"/>
                    <a:pt x="3735596" y="1781259"/>
                  </a:cubicBezTo>
                  <a:cubicBezTo>
                    <a:pt x="3734009" y="1766178"/>
                    <a:pt x="3691146" y="1721727"/>
                    <a:pt x="3668921" y="1700296"/>
                  </a:cubicBezTo>
                  <a:cubicBezTo>
                    <a:pt x="3646696" y="1678865"/>
                    <a:pt x="3581608" y="1664577"/>
                    <a:pt x="3602246" y="1652671"/>
                  </a:cubicBezTo>
                  <a:cubicBezTo>
                    <a:pt x="3622884" y="1640765"/>
                    <a:pt x="3699877" y="1628859"/>
                    <a:pt x="3792746" y="1628859"/>
                  </a:cubicBezTo>
                  <a:cubicBezTo>
                    <a:pt x="3885615" y="1628859"/>
                    <a:pt x="4057065" y="1651877"/>
                    <a:pt x="4159459" y="1652671"/>
                  </a:cubicBezTo>
                  <a:cubicBezTo>
                    <a:pt x="4261853" y="1653465"/>
                    <a:pt x="4345197" y="1624890"/>
                    <a:pt x="4407109" y="1633621"/>
                  </a:cubicBezTo>
                  <a:cubicBezTo>
                    <a:pt x="4469021" y="1642352"/>
                    <a:pt x="4510297" y="1698709"/>
                    <a:pt x="4530934" y="1705059"/>
                  </a:cubicBezTo>
                  <a:cubicBezTo>
                    <a:pt x="4551571" y="1711409"/>
                    <a:pt x="4511090" y="1674102"/>
                    <a:pt x="4530934" y="1671721"/>
                  </a:cubicBezTo>
                  <a:cubicBezTo>
                    <a:pt x="4550778" y="1669340"/>
                    <a:pt x="4618246" y="1689183"/>
                    <a:pt x="4649996" y="1690771"/>
                  </a:cubicBezTo>
                  <a:cubicBezTo>
                    <a:pt x="4681746" y="1692359"/>
                    <a:pt x="4699209" y="1690771"/>
                    <a:pt x="4721434" y="1681246"/>
                  </a:cubicBezTo>
                  <a:cubicBezTo>
                    <a:pt x="4743659" y="1671721"/>
                    <a:pt x="4766677" y="1648702"/>
                    <a:pt x="4783346" y="1633621"/>
                  </a:cubicBezTo>
                  <a:cubicBezTo>
                    <a:pt x="4800015" y="1618540"/>
                    <a:pt x="4780171" y="1606634"/>
                    <a:pt x="4821446" y="1590759"/>
                  </a:cubicBezTo>
                  <a:cubicBezTo>
                    <a:pt x="4862721" y="1574884"/>
                    <a:pt x="4992102" y="1553452"/>
                    <a:pt x="5030996" y="1538371"/>
                  </a:cubicBezTo>
                  <a:cubicBezTo>
                    <a:pt x="5069890" y="1523290"/>
                    <a:pt x="5057190" y="1512177"/>
                    <a:pt x="5054809" y="1500271"/>
                  </a:cubicBezTo>
                  <a:cubicBezTo>
                    <a:pt x="5052428" y="1488365"/>
                    <a:pt x="4990515" y="1482015"/>
                    <a:pt x="5016709" y="1466934"/>
                  </a:cubicBezTo>
                  <a:cubicBezTo>
                    <a:pt x="5042903" y="1451853"/>
                    <a:pt x="5172284" y="1435184"/>
                    <a:pt x="5211971" y="1409784"/>
                  </a:cubicBezTo>
                  <a:cubicBezTo>
                    <a:pt x="5251659" y="1384384"/>
                    <a:pt x="5267534" y="1337553"/>
                    <a:pt x="5254834" y="1314534"/>
                  </a:cubicBezTo>
                  <a:cubicBezTo>
                    <a:pt x="5242134" y="1291515"/>
                    <a:pt x="5132596" y="1285165"/>
                    <a:pt x="5135771" y="1271671"/>
                  </a:cubicBezTo>
                  <a:cubicBezTo>
                    <a:pt x="5138946" y="1258177"/>
                    <a:pt x="5246897" y="1255002"/>
                    <a:pt x="5273884" y="1233571"/>
                  </a:cubicBezTo>
                  <a:cubicBezTo>
                    <a:pt x="5300871" y="1212140"/>
                    <a:pt x="5294521" y="1170072"/>
                    <a:pt x="5297696" y="1143084"/>
                  </a:cubicBezTo>
                  <a:cubicBezTo>
                    <a:pt x="5300871" y="1116096"/>
                    <a:pt x="5289759" y="1103396"/>
                    <a:pt x="5292934" y="1071646"/>
                  </a:cubicBezTo>
                  <a:cubicBezTo>
                    <a:pt x="5296109" y="1039896"/>
                    <a:pt x="5316746" y="981953"/>
                    <a:pt x="5316746" y="952584"/>
                  </a:cubicBezTo>
                  <a:cubicBezTo>
                    <a:pt x="5316746" y="923215"/>
                    <a:pt x="5300078" y="915278"/>
                    <a:pt x="5292934" y="895434"/>
                  </a:cubicBezTo>
                  <a:cubicBezTo>
                    <a:pt x="5285790" y="875590"/>
                    <a:pt x="5287378" y="844633"/>
                    <a:pt x="5273884" y="833521"/>
                  </a:cubicBezTo>
                  <a:cubicBezTo>
                    <a:pt x="5260390" y="822408"/>
                    <a:pt x="5238959" y="824790"/>
                    <a:pt x="5211971" y="828759"/>
                  </a:cubicBezTo>
                  <a:cubicBezTo>
                    <a:pt x="5184984" y="832728"/>
                    <a:pt x="5121484" y="866859"/>
                    <a:pt x="5111959" y="857334"/>
                  </a:cubicBezTo>
                  <a:cubicBezTo>
                    <a:pt x="5102434" y="847809"/>
                    <a:pt x="5145296" y="795421"/>
                    <a:pt x="5154821" y="771609"/>
                  </a:cubicBezTo>
                  <a:cubicBezTo>
                    <a:pt x="5164346" y="747796"/>
                    <a:pt x="5177840" y="725572"/>
                    <a:pt x="5169109" y="714459"/>
                  </a:cubicBezTo>
                  <a:cubicBezTo>
                    <a:pt x="5160378" y="703346"/>
                    <a:pt x="5135771" y="713665"/>
                    <a:pt x="5102434" y="704934"/>
                  </a:cubicBezTo>
                  <a:cubicBezTo>
                    <a:pt x="5069097" y="696203"/>
                    <a:pt x="5009565" y="658102"/>
                    <a:pt x="4969084" y="662071"/>
                  </a:cubicBezTo>
                  <a:cubicBezTo>
                    <a:pt x="4928603" y="666040"/>
                    <a:pt x="4893677" y="720808"/>
                    <a:pt x="4859546" y="728746"/>
                  </a:cubicBezTo>
                  <a:cubicBezTo>
                    <a:pt x="4825415" y="736684"/>
                    <a:pt x="4793665" y="703346"/>
                    <a:pt x="4764296" y="709696"/>
                  </a:cubicBezTo>
                  <a:cubicBezTo>
                    <a:pt x="4734927" y="716046"/>
                    <a:pt x="4711115" y="745415"/>
                    <a:pt x="4683334" y="766846"/>
                  </a:cubicBezTo>
                  <a:cubicBezTo>
                    <a:pt x="4655553" y="788277"/>
                    <a:pt x="4624596" y="805740"/>
                    <a:pt x="4597609" y="838284"/>
                  </a:cubicBezTo>
                  <a:cubicBezTo>
                    <a:pt x="4570622" y="870828"/>
                    <a:pt x="4546809" y="920040"/>
                    <a:pt x="4521409" y="962109"/>
                  </a:cubicBezTo>
                  <a:cubicBezTo>
                    <a:pt x="4496009" y="1004178"/>
                    <a:pt x="4474578" y="1054977"/>
                    <a:pt x="4445209" y="1090696"/>
                  </a:cubicBezTo>
                  <a:cubicBezTo>
                    <a:pt x="4415840" y="1126415"/>
                    <a:pt x="4386471" y="1156577"/>
                    <a:pt x="4345196" y="1176421"/>
                  </a:cubicBezTo>
                  <a:cubicBezTo>
                    <a:pt x="4303921" y="1196265"/>
                    <a:pt x="4238040" y="1207378"/>
                    <a:pt x="4197559" y="1209759"/>
                  </a:cubicBezTo>
                  <a:cubicBezTo>
                    <a:pt x="4157078" y="1212140"/>
                    <a:pt x="4104690" y="1208171"/>
                    <a:pt x="4102309" y="1190709"/>
                  </a:cubicBezTo>
                  <a:cubicBezTo>
                    <a:pt x="4099928" y="1173247"/>
                    <a:pt x="4174540" y="1125621"/>
                    <a:pt x="4183271" y="1104984"/>
                  </a:cubicBezTo>
                  <a:cubicBezTo>
                    <a:pt x="4192002" y="1084347"/>
                    <a:pt x="4170571" y="1076409"/>
                    <a:pt x="4154696" y="1066884"/>
                  </a:cubicBezTo>
                  <a:cubicBezTo>
                    <a:pt x="4138821" y="1057359"/>
                    <a:pt x="4104690" y="1059740"/>
                    <a:pt x="4088021" y="1047834"/>
                  </a:cubicBezTo>
                  <a:cubicBezTo>
                    <a:pt x="4071352" y="1035928"/>
                    <a:pt x="4045159" y="1008940"/>
                    <a:pt x="4054684" y="995446"/>
                  </a:cubicBezTo>
                  <a:cubicBezTo>
                    <a:pt x="4064209" y="981952"/>
                    <a:pt x="4145171" y="966871"/>
                    <a:pt x="4145171" y="966871"/>
                  </a:cubicBezTo>
                  <a:cubicBezTo>
                    <a:pt x="4161840" y="958140"/>
                    <a:pt x="4164221" y="955759"/>
                    <a:pt x="4154696" y="943059"/>
                  </a:cubicBezTo>
                  <a:cubicBezTo>
                    <a:pt x="4145171" y="930359"/>
                    <a:pt x="4117390" y="916865"/>
                    <a:pt x="4088021" y="890671"/>
                  </a:cubicBezTo>
                  <a:cubicBezTo>
                    <a:pt x="4058652" y="864477"/>
                    <a:pt x="4024522" y="814471"/>
                    <a:pt x="3978484" y="785896"/>
                  </a:cubicBezTo>
                  <a:cubicBezTo>
                    <a:pt x="3932446" y="757321"/>
                    <a:pt x="3868152" y="746208"/>
                    <a:pt x="3811796" y="719221"/>
                  </a:cubicBezTo>
                  <a:cubicBezTo>
                    <a:pt x="3755440" y="692233"/>
                    <a:pt x="3697496" y="650165"/>
                    <a:pt x="3640346" y="623971"/>
                  </a:cubicBezTo>
                  <a:cubicBezTo>
                    <a:pt x="3583196" y="597777"/>
                    <a:pt x="3528427" y="568409"/>
                    <a:pt x="3468896" y="562059"/>
                  </a:cubicBezTo>
                  <a:cubicBezTo>
                    <a:pt x="3409365" y="555709"/>
                    <a:pt x="3283159" y="585871"/>
                    <a:pt x="3283159" y="585871"/>
                  </a:cubicBezTo>
                  <a:cubicBezTo>
                    <a:pt x="3203784" y="595396"/>
                    <a:pt x="3061702" y="615240"/>
                    <a:pt x="2992646" y="619209"/>
                  </a:cubicBezTo>
                  <a:cubicBezTo>
                    <a:pt x="2923590" y="623178"/>
                    <a:pt x="2906127" y="596984"/>
                    <a:pt x="2868821" y="609684"/>
                  </a:cubicBezTo>
                  <a:cubicBezTo>
                    <a:pt x="2831515" y="622384"/>
                    <a:pt x="2801353" y="670009"/>
                    <a:pt x="2768809" y="695409"/>
                  </a:cubicBezTo>
                  <a:cubicBezTo>
                    <a:pt x="2736265" y="720809"/>
                    <a:pt x="2697371" y="735097"/>
                    <a:pt x="2673559" y="762084"/>
                  </a:cubicBezTo>
                  <a:cubicBezTo>
                    <a:pt x="2649747" y="789071"/>
                    <a:pt x="2644190" y="844634"/>
                    <a:pt x="2625934" y="857334"/>
                  </a:cubicBezTo>
                  <a:cubicBezTo>
                    <a:pt x="2607678" y="870034"/>
                    <a:pt x="2583865" y="847015"/>
                    <a:pt x="2564021" y="838284"/>
                  </a:cubicBezTo>
                  <a:cubicBezTo>
                    <a:pt x="2544177" y="829553"/>
                    <a:pt x="2498934" y="850190"/>
                    <a:pt x="2506871" y="804946"/>
                  </a:cubicBezTo>
                  <a:cubicBezTo>
                    <a:pt x="2514808" y="759702"/>
                    <a:pt x="2602915" y="604127"/>
                    <a:pt x="2611646" y="566821"/>
                  </a:cubicBezTo>
                  <a:cubicBezTo>
                    <a:pt x="2620377" y="529515"/>
                    <a:pt x="2575134" y="587459"/>
                    <a:pt x="2559259" y="581109"/>
                  </a:cubicBezTo>
                  <a:cubicBezTo>
                    <a:pt x="2543384" y="574759"/>
                    <a:pt x="2534652" y="539833"/>
                    <a:pt x="2516396" y="528721"/>
                  </a:cubicBezTo>
                  <a:cubicBezTo>
                    <a:pt x="2498140" y="517608"/>
                    <a:pt x="2457659" y="535071"/>
                    <a:pt x="2449721" y="514434"/>
                  </a:cubicBezTo>
                  <a:cubicBezTo>
                    <a:pt x="2441784" y="493796"/>
                    <a:pt x="2473533" y="424740"/>
                    <a:pt x="2468771" y="404896"/>
                  </a:cubicBezTo>
                  <a:cubicBezTo>
                    <a:pt x="2464009" y="385052"/>
                    <a:pt x="2442577" y="397752"/>
                    <a:pt x="2421146" y="395371"/>
                  </a:cubicBezTo>
                  <a:cubicBezTo>
                    <a:pt x="2399715" y="392990"/>
                    <a:pt x="2363203" y="385846"/>
                    <a:pt x="2340184" y="390609"/>
                  </a:cubicBezTo>
                  <a:cubicBezTo>
                    <a:pt x="2317165" y="395371"/>
                    <a:pt x="2293353" y="435852"/>
                    <a:pt x="2283034" y="423946"/>
                  </a:cubicBezTo>
                  <a:cubicBezTo>
                    <a:pt x="2272715" y="412040"/>
                    <a:pt x="2294146" y="327902"/>
                    <a:pt x="2278271" y="319171"/>
                  </a:cubicBezTo>
                  <a:cubicBezTo>
                    <a:pt x="2262396" y="310440"/>
                    <a:pt x="2210803" y="379496"/>
                    <a:pt x="2187784" y="371559"/>
                  </a:cubicBezTo>
                  <a:cubicBezTo>
                    <a:pt x="2164765" y="363622"/>
                    <a:pt x="2149684" y="296152"/>
                    <a:pt x="2140159" y="271546"/>
                  </a:cubicBezTo>
                  <a:cubicBezTo>
                    <a:pt x="2130634" y="246940"/>
                    <a:pt x="2136984" y="228683"/>
                    <a:pt x="2130634" y="223921"/>
                  </a:cubicBezTo>
                  <a:cubicBezTo>
                    <a:pt x="2124284" y="219159"/>
                    <a:pt x="2117140" y="251702"/>
                    <a:pt x="2102059" y="242971"/>
                  </a:cubicBezTo>
                  <a:cubicBezTo>
                    <a:pt x="2086978" y="234240"/>
                    <a:pt x="2057609" y="192965"/>
                    <a:pt x="2040146" y="171534"/>
                  </a:cubicBezTo>
                  <a:cubicBezTo>
                    <a:pt x="2022683" y="150103"/>
                    <a:pt x="2017921" y="116765"/>
                    <a:pt x="1997284" y="114384"/>
                  </a:cubicBezTo>
                  <a:cubicBezTo>
                    <a:pt x="1976647" y="112003"/>
                    <a:pt x="1935371" y="161215"/>
                    <a:pt x="1916321" y="157246"/>
                  </a:cubicBezTo>
                  <a:cubicBezTo>
                    <a:pt x="1897271" y="153277"/>
                    <a:pt x="1902034" y="94540"/>
                    <a:pt x="1882984" y="90571"/>
                  </a:cubicBezTo>
                  <a:cubicBezTo>
                    <a:pt x="1863934" y="86602"/>
                    <a:pt x="1824246" y="139784"/>
                    <a:pt x="1802021" y="133434"/>
                  </a:cubicBezTo>
                  <a:cubicBezTo>
                    <a:pt x="1779796" y="127084"/>
                    <a:pt x="1764715" y="68346"/>
                    <a:pt x="1749634" y="52471"/>
                  </a:cubicBezTo>
                  <a:cubicBezTo>
                    <a:pt x="1734553" y="36596"/>
                    <a:pt x="1728203" y="27865"/>
                    <a:pt x="1711534" y="38184"/>
                  </a:cubicBezTo>
                  <a:cubicBezTo>
                    <a:pt x="1694865" y="48503"/>
                    <a:pt x="1675021" y="100097"/>
                    <a:pt x="1649621" y="114384"/>
                  </a:cubicBezTo>
                  <a:cubicBezTo>
                    <a:pt x="1624221" y="128671"/>
                    <a:pt x="1585328" y="131846"/>
                    <a:pt x="1559134" y="123909"/>
                  </a:cubicBezTo>
                  <a:cubicBezTo>
                    <a:pt x="1532940" y="115972"/>
                    <a:pt x="1498015" y="87396"/>
                    <a:pt x="1492459" y="66759"/>
                  </a:cubicBezTo>
                  <a:cubicBezTo>
                    <a:pt x="1486903" y="46122"/>
                    <a:pt x="1532940" y="-2297"/>
                    <a:pt x="1525796" y="84"/>
                  </a:cubicBezTo>
                  <a:cubicBezTo>
                    <a:pt x="1518652" y="2465"/>
                    <a:pt x="1471027" y="51677"/>
                    <a:pt x="1449596" y="81046"/>
                  </a:cubicBezTo>
                  <a:cubicBezTo>
                    <a:pt x="1428165" y="110415"/>
                    <a:pt x="1424990" y="150102"/>
                    <a:pt x="1397209" y="176296"/>
                  </a:cubicBezTo>
                  <a:cubicBezTo>
                    <a:pt x="1369428" y="202490"/>
                    <a:pt x="1317040" y="231859"/>
                    <a:pt x="1282909" y="238209"/>
                  </a:cubicBezTo>
                  <a:cubicBezTo>
                    <a:pt x="1248778" y="244559"/>
                    <a:pt x="1217027" y="226302"/>
                    <a:pt x="1192421" y="214396"/>
                  </a:cubicBezTo>
                  <a:cubicBezTo>
                    <a:pt x="1167815" y="202490"/>
                    <a:pt x="1156702" y="186614"/>
                    <a:pt x="1135271" y="166771"/>
                  </a:cubicBezTo>
                  <a:cubicBezTo>
                    <a:pt x="1113840" y="146928"/>
                    <a:pt x="1068597" y="81046"/>
                    <a:pt x="1063834" y="95334"/>
                  </a:cubicBezTo>
                  <a:cubicBezTo>
                    <a:pt x="1059071" y="109622"/>
                    <a:pt x="1103521" y="209634"/>
                    <a:pt x="1106696" y="252496"/>
                  </a:cubicBezTo>
                  <a:cubicBezTo>
                    <a:pt x="1109871" y="295358"/>
                    <a:pt x="1100346" y="345365"/>
                    <a:pt x="1082884" y="352509"/>
                  </a:cubicBezTo>
                  <a:cubicBezTo>
                    <a:pt x="1065422" y="359653"/>
                    <a:pt x="1025733" y="327109"/>
                    <a:pt x="1001921" y="295359"/>
                  </a:cubicBezTo>
                  <a:cubicBezTo>
                    <a:pt x="978109" y="263609"/>
                    <a:pt x="952709" y="188996"/>
                    <a:pt x="940009" y="162009"/>
                  </a:cubicBezTo>
                  <a:cubicBezTo>
                    <a:pt x="927309" y="135022"/>
                    <a:pt x="913815" y="91365"/>
                    <a:pt x="925721" y="133434"/>
                  </a:cubicBezTo>
                  <a:cubicBezTo>
                    <a:pt x="937627" y="175503"/>
                    <a:pt x="988427" y="335840"/>
                    <a:pt x="1011446" y="414421"/>
                  </a:cubicBezTo>
                  <a:cubicBezTo>
                    <a:pt x="1034465" y="493002"/>
                    <a:pt x="1050340" y="555708"/>
                    <a:pt x="1063834" y="604921"/>
                  </a:cubicBezTo>
                  <a:cubicBezTo>
                    <a:pt x="1077328" y="654133"/>
                    <a:pt x="1068597" y="680327"/>
                    <a:pt x="1092409" y="709696"/>
                  </a:cubicBezTo>
                  <a:cubicBezTo>
                    <a:pt x="1116221" y="739065"/>
                    <a:pt x="1159878" y="752559"/>
                    <a:pt x="1206709" y="781134"/>
                  </a:cubicBezTo>
                  <a:cubicBezTo>
                    <a:pt x="1253540" y="809709"/>
                    <a:pt x="1332121" y="852571"/>
                    <a:pt x="1373396" y="881146"/>
                  </a:cubicBezTo>
                  <a:cubicBezTo>
                    <a:pt x="1414671" y="909721"/>
                    <a:pt x="1471821" y="941472"/>
                    <a:pt x="1454359" y="952584"/>
                  </a:cubicBezTo>
                  <a:cubicBezTo>
                    <a:pt x="1436897" y="963696"/>
                    <a:pt x="1330533" y="950202"/>
                    <a:pt x="1268621" y="947821"/>
                  </a:cubicBezTo>
                  <a:cubicBezTo>
                    <a:pt x="1206709" y="945440"/>
                    <a:pt x="1082884" y="938296"/>
                    <a:pt x="1082884" y="938296"/>
                  </a:cubicBezTo>
                  <a:lnTo>
                    <a:pt x="763796" y="919246"/>
                  </a:lnTo>
                  <a:lnTo>
                    <a:pt x="587584" y="924009"/>
                  </a:lnTo>
                  <a:close/>
                </a:path>
              </a:pathLst>
            </a:cu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sp>
        <p:nvSpPr>
          <p:cNvPr id="22" name="직사각형 21"/>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 name="오른쪽 중괄호 1"/>
          <p:cNvSpPr/>
          <p:nvPr/>
        </p:nvSpPr>
        <p:spPr>
          <a:xfrm>
            <a:off x="8938260" y="1044357"/>
            <a:ext cx="243840" cy="1512070"/>
          </a:xfrm>
          <a:prstGeom prst="rightBrace">
            <a:avLst>
              <a:gd name="adj1" fmla="val 6444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3" name="내용 개체 틀 2"/>
          <p:cNvSpPr txBox="1">
            <a:spLocks/>
          </p:cNvSpPr>
          <p:nvPr/>
        </p:nvSpPr>
        <p:spPr>
          <a:xfrm>
            <a:off x="9507012" y="1431954"/>
            <a:ext cx="2645965" cy="1122013"/>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smtClean="0">
                <a:latin typeface="리디바탕" panose="020B0600000101010101" pitchFamily="34" charset="-127"/>
                <a:cs typeface="Arial" panose="020B0604020202020204" pitchFamily="34" charset="0"/>
              </a:rPr>
              <a:t>Associated with </a:t>
            </a:r>
            <a:r>
              <a:rPr lang="en-US" altLang="ko-KR" sz="1600" b="1" dirty="0" smtClean="0">
                <a:latin typeface="리디바탕" panose="020B0600000101010101" pitchFamily="34" charset="-127"/>
                <a:cs typeface="Arial" panose="020B0604020202020204" pitchFamily="34" charset="0"/>
              </a:rPr>
              <a:t>e</a:t>
            </a:r>
            <a:r>
              <a:rPr lang="en-US" altLang="ko-KR" sz="1600" b="1" dirty="0" smtClean="0">
                <a:latin typeface="리디바탕" panose="020B0600000101010101" pitchFamily="34" charset="-127"/>
                <a:cs typeface="Arial" panose="020B0604020202020204" pitchFamily="34" charset="0"/>
              </a:rPr>
              <a:t>xtended UV exposures on l</a:t>
            </a:r>
            <a:r>
              <a:rPr lang="en-US" altLang="ko-KR" sz="1600" b="1" dirty="0" smtClean="0">
                <a:latin typeface="리디바탕" panose="020B0600000101010101" pitchFamily="34" charset="-127"/>
                <a:cs typeface="Arial" panose="020B0604020202020204" pitchFamily="34" charset="0"/>
              </a:rPr>
              <a:t>and environment?</a:t>
            </a:r>
          </a:p>
          <a:p>
            <a:pPr marL="0" indent="0">
              <a:buNone/>
            </a:pPr>
            <a:r>
              <a:rPr lang="en-US" altLang="ko-KR" sz="1600" b="1" dirty="0" smtClean="0">
                <a:latin typeface="리디바탕" panose="020B0600000101010101" pitchFamily="34" charset="-127"/>
                <a:cs typeface="Arial" panose="020B0604020202020204" pitchFamily="34" charset="0"/>
              </a:rPr>
              <a:t>(You et al., 2014)</a:t>
            </a:r>
          </a:p>
        </p:txBody>
      </p:sp>
      <p:sp>
        <p:nvSpPr>
          <p:cNvPr id="6" name="직사각형 5"/>
          <p:cNvSpPr/>
          <p:nvPr/>
        </p:nvSpPr>
        <p:spPr>
          <a:xfrm>
            <a:off x="547913" y="6467906"/>
            <a:ext cx="9485087" cy="415498"/>
          </a:xfrm>
          <a:prstGeom prst="rect">
            <a:avLst/>
          </a:prstGeom>
        </p:spPr>
        <p:txBody>
          <a:bodyPr wrap="square">
            <a:spAutoFit/>
          </a:bodyPr>
          <a:lstStyle/>
          <a:p>
            <a:r>
              <a:rPr lang="en-US" altLang="ko-KR" sz="1000" dirty="0">
                <a:solidFill>
                  <a:schemeClr val="bg1"/>
                </a:solidFill>
              </a:rPr>
              <a:t>You, X., </a:t>
            </a:r>
            <a:r>
              <a:rPr lang="en-US" altLang="ko-KR" sz="1000" dirty="0" err="1">
                <a:solidFill>
                  <a:schemeClr val="bg1"/>
                </a:solidFill>
              </a:rPr>
              <a:t>Bian</a:t>
            </a:r>
            <a:r>
              <a:rPr lang="en-US" altLang="ko-KR" sz="1000" dirty="0">
                <a:solidFill>
                  <a:schemeClr val="bg1"/>
                </a:solidFill>
              </a:rPr>
              <a:t>, C., </a:t>
            </a:r>
            <a:r>
              <a:rPr lang="en-US" altLang="ko-KR" sz="1000" dirty="0" err="1">
                <a:solidFill>
                  <a:schemeClr val="bg1"/>
                </a:solidFill>
              </a:rPr>
              <a:t>Zan</a:t>
            </a:r>
            <a:r>
              <a:rPr lang="en-US" altLang="ko-KR" sz="1000" dirty="0">
                <a:solidFill>
                  <a:schemeClr val="bg1"/>
                </a:solidFill>
              </a:rPr>
              <a:t>, Q., Xu, X., Liu, X., Chen, J., ... &amp; Shi, Q. (2014). Mudskipper genomes provide insights into the terrestrial adaptation of amphibious fishes. Nature communications, 5(1), 1-8.</a:t>
            </a:r>
            <a:endParaRPr lang="ko-KR" altLang="en-US" sz="1000" dirty="0">
              <a:solidFill>
                <a:schemeClr val="bg1"/>
              </a:solidFill>
            </a:endParaRPr>
          </a:p>
        </p:txBody>
      </p:sp>
    </p:spTree>
    <p:extLst>
      <p:ext uri="{BB962C8B-B14F-4D97-AF65-F5344CB8AC3E}">
        <p14:creationId xmlns:p14="http://schemas.microsoft.com/office/powerpoint/2010/main" val="38390890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447" y="2255961"/>
            <a:ext cx="6720114" cy="3826519"/>
          </a:xfrm>
          <a:prstGeom prst="rect">
            <a:avLst/>
          </a:prstGeom>
        </p:spPr>
      </p:pic>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1561" y="2184511"/>
            <a:ext cx="4447830" cy="3897969"/>
          </a:xfrm>
          <a:prstGeom prst="rect">
            <a:avLst/>
          </a:prstGeom>
        </p:spPr>
      </p:pic>
      <p:sp>
        <p:nvSpPr>
          <p:cNvPr id="7" name="내용 개체 틀 2"/>
          <p:cNvSpPr txBox="1">
            <a:spLocks/>
          </p:cNvSpPr>
          <p:nvPr/>
        </p:nvSpPr>
        <p:spPr>
          <a:xfrm>
            <a:off x="306786" y="1044357"/>
            <a:ext cx="11580414" cy="107860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arenBoth"/>
            </a:pPr>
            <a:r>
              <a:rPr lang="en-US" altLang="ko-KR" sz="1600" b="1" dirty="0">
                <a:latin typeface="리디바탕" panose="020B0600000101010101" pitchFamily="34" charset="-127"/>
                <a:cs typeface="Arial" panose="020B0604020202020204" pitchFamily="34" charset="0"/>
              </a:rPr>
              <a:t>Convergent rapid contraction of gene families in land-adapting lineages</a:t>
            </a:r>
            <a:r>
              <a:rPr lang="en-US" altLang="ko-KR" sz="1600" dirty="0">
                <a:latin typeface="리디바탕" panose="020B0600000101010101" pitchFamily="34" charset="-127"/>
                <a:cs typeface="Arial" panose="020B0604020202020204" pitchFamily="34" charset="0"/>
              </a:rPr>
              <a:t>:  Eight gene families including </a:t>
            </a:r>
            <a:r>
              <a:rPr lang="el-GR" altLang="ko-KR" sz="1600" dirty="0">
                <a:latin typeface="리디바탕" panose="020B0600000101010101" pitchFamily="34" charset="-127"/>
                <a:cs typeface="Arial" panose="020B0604020202020204" pitchFamily="34" charset="0"/>
              </a:rPr>
              <a:t>βγ-</a:t>
            </a:r>
            <a:r>
              <a:rPr lang="en-US" altLang="ko-KR" sz="1600" dirty="0" err="1">
                <a:latin typeface="리디바탕" panose="020B0600000101010101" pitchFamily="34" charset="-127"/>
                <a:cs typeface="Arial" panose="020B0604020202020204" pitchFamily="34" charset="0"/>
              </a:rPr>
              <a:t>crystallin</a:t>
            </a:r>
            <a:r>
              <a:rPr lang="en-US" altLang="ko-KR" sz="1600" dirty="0">
                <a:latin typeface="리디바탕" panose="020B0600000101010101" pitchFamily="34" charset="-127"/>
                <a:cs typeface="Arial" panose="020B0604020202020204" pitchFamily="34" charset="0"/>
              </a:rPr>
              <a:t> gene </a:t>
            </a:r>
            <a:r>
              <a:rPr lang="en-US" altLang="ko-KR" sz="1600" dirty="0" smtClean="0">
                <a:latin typeface="리디바탕" panose="020B0600000101010101" pitchFamily="34" charset="-127"/>
                <a:cs typeface="Arial" panose="020B0604020202020204" pitchFamily="34" charset="0"/>
              </a:rPr>
              <a:t>superfamily </a:t>
            </a:r>
            <a:endParaRPr lang="en-US" altLang="ko-KR" sz="1600" dirty="0">
              <a:latin typeface="리디바탕" panose="020B0600000101010101" pitchFamily="34" charset="-127"/>
              <a:cs typeface="Arial" panose="020B0604020202020204" pitchFamily="34" charset="0"/>
            </a:endParaRPr>
          </a:p>
          <a:p>
            <a:pPr marL="0" indent="0">
              <a:buNone/>
            </a:pPr>
            <a:r>
              <a:rPr lang="en-US" altLang="ko-KR" sz="1600" b="1" dirty="0">
                <a:latin typeface="리디바탕" panose="020B0600000101010101" pitchFamily="34" charset="-127"/>
                <a:cs typeface="Arial" panose="020B0604020202020204" pitchFamily="34" charset="0"/>
              </a:rPr>
              <a:t>(2) </a:t>
            </a:r>
            <a:r>
              <a:rPr lang="en-US" altLang="ko-KR" sz="1600" b="1" dirty="0" err="1">
                <a:latin typeface="리디바탕" panose="020B0600000101010101" pitchFamily="34" charset="-127"/>
                <a:cs typeface="Arial" panose="020B0604020202020204" pitchFamily="34" charset="0"/>
              </a:rPr>
              <a:t>Synteny</a:t>
            </a:r>
            <a:r>
              <a:rPr lang="en-US" altLang="ko-KR" sz="1600" b="1" dirty="0">
                <a:latin typeface="리디바탕" panose="020B0600000101010101" pitchFamily="34" charset="-127"/>
                <a:cs typeface="Arial" panose="020B0604020202020204" pitchFamily="34" charset="0"/>
              </a:rPr>
              <a:t> analysis of contracted βγ-</a:t>
            </a:r>
            <a:r>
              <a:rPr lang="en-US" altLang="ko-KR" sz="1600" b="1" dirty="0" err="1">
                <a:latin typeface="리디바탕" panose="020B0600000101010101" pitchFamily="34" charset="-127"/>
                <a:cs typeface="Arial" panose="020B0604020202020204" pitchFamily="34" charset="0"/>
              </a:rPr>
              <a:t>crystallin</a:t>
            </a:r>
            <a:r>
              <a:rPr lang="en-US" altLang="ko-KR" sz="1600" b="1" dirty="0">
                <a:latin typeface="리디바탕" panose="020B0600000101010101" pitchFamily="34" charset="-127"/>
                <a:cs typeface="Arial" panose="020B0604020202020204" pitchFamily="34" charset="0"/>
              </a:rPr>
              <a:t> gene </a:t>
            </a:r>
            <a:r>
              <a:rPr lang="en-US" altLang="ko-KR" sz="1600" b="1" dirty="0" smtClean="0">
                <a:latin typeface="리디바탕" panose="020B0600000101010101" pitchFamily="34" charset="-127"/>
                <a:cs typeface="Arial" panose="020B0604020202020204" pitchFamily="34" charset="0"/>
              </a:rPr>
              <a:t>superfamily: </a:t>
            </a:r>
            <a:r>
              <a:rPr lang="en-US" altLang="ko-KR" sz="1600" dirty="0">
                <a:latin typeface="리디바탕" panose="020B0600000101010101" pitchFamily="34" charset="-127"/>
                <a:cs typeface="Arial" panose="020B0604020202020204" pitchFamily="34" charset="0"/>
              </a:rPr>
              <a:t>Contraction of </a:t>
            </a:r>
            <a:r>
              <a:rPr lang="el-GR" altLang="ko-KR" sz="1600" dirty="0">
                <a:latin typeface="리디바탕" panose="020B0600000101010101" pitchFamily="34" charset="-127"/>
                <a:cs typeface="Arial" panose="020B0604020202020204" pitchFamily="34" charset="0"/>
              </a:rPr>
              <a:t>γ-</a:t>
            </a:r>
            <a:r>
              <a:rPr lang="en-US" altLang="ko-KR" sz="1600" dirty="0" err="1">
                <a:latin typeface="리디바탕" panose="020B0600000101010101" pitchFamily="34" charset="-127"/>
                <a:cs typeface="Arial" panose="020B0604020202020204" pitchFamily="34" charset="0"/>
              </a:rPr>
              <a:t>crystallin</a:t>
            </a:r>
            <a:r>
              <a:rPr lang="en-US" altLang="ko-KR" sz="1600" dirty="0">
                <a:latin typeface="리디바탕" panose="020B0600000101010101" pitchFamily="34" charset="-127"/>
                <a:cs typeface="Arial" panose="020B0604020202020204" pitchFamily="34" charset="0"/>
              </a:rPr>
              <a:t> genes supported by </a:t>
            </a:r>
            <a:r>
              <a:rPr lang="en-US" altLang="ko-KR" sz="1600" dirty="0" err="1">
                <a:latin typeface="리디바탕" panose="020B0600000101010101" pitchFamily="34" charset="-127"/>
                <a:cs typeface="Arial" panose="020B0604020202020204" pitchFamily="34" charset="0"/>
              </a:rPr>
              <a:t>syntenic</a:t>
            </a:r>
            <a:r>
              <a:rPr lang="en-US" altLang="ko-KR" sz="1600" dirty="0">
                <a:latin typeface="리디바탕" panose="020B0600000101010101" pitchFamily="34" charset="-127"/>
                <a:cs typeface="Arial" panose="020B0604020202020204" pitchFamily="34" charset="0"/>
              </a:rPr>
              <a:t> evidences in both mouse (land-adapting tetrapod) and mudskipper (land-adapting fish).</a:t>
            </a:r>
            <a:endParaRPr lang="en-US" altLang="ko-KR" sz="1600" i="1" dirty="0">
              <a:latin typeface="리디바탕" panose="020B0600000101010101" pitchFamily="34" charset="-127"/>
              <a:cs typeface="Arial" panose="020B0604020202020204" pitchFamily="34" charset="0"/>
            </a:endParaRPr>
          </a:p>
        </p:txBody>
      </p:sp>
      <p:sp>
        <p:nvSpPr>
          <p:cNvPr id="9" name="직사각형 8"/>
          <p:cNvSpPr/>
          <p:nvPr/>
        </p:nvSpPr>
        <p:spPr>
          <a:xfrm>
            <a:off x="441447" y="5991474"/>
            <a:ext cx="6720114" cy="253916"/>
          </a:xfrm>
          <a:prstGeom prst="rect">
            <a:avLst/>
          </a:prstGeom>
        </p:spPr>
        <p:txBody>
          <a:bodyPr wrap="square">
            <a:spAutoFit/>
          </a:bodyPr>
          <a:lstStyle/>
          <a:p>
            <a:pPr algn="just"/>
            <a:r>
              <a:rPr lang="en-US" altLang="ko-KR" sz="1050" b="1" dirty="0">
                <a:latin typeface="리디바탕" panose="020B0600000101010101" pitchFamily="34" charset="-127"/>
                <a:cs typeface="Arial" panose="020B0604020202020204" pitchFamily="34" charset="0"/>
              </a:rPr>
              <a:t>Rapidly evolving gene families in mudskipper and tetrapod ancestor lineages. </a:t>
            </a:r>
            <a:endParaRPr lang="ko-KR" altLang="en-US" sz="1050" dirty="0">
              <a:latin typeface="리디바탕" panose="020B0600000101010101" pitchFamily="34" charset="-127"/>
              <a:cs typeface="Arial" panose="020B0604020202020204" pitchFamily="34" charset="0"/>
            </a:endParaRPr>
          </a:p>
        </p:txBody>
      </p:sp>
      <p:sp>
        <p:nvSpPr>
          <p:cNvPr id="10" name="직사각형 9"/>
          <p:cNvSpPr/>
          <p:nvPr/>
        </p:nvSpPr>
        <p:spPr>
          <a:xfrm>
            <a:off x="7161560" y="6011030"/>
            <a:ext cx="4616103" cy="415498"/>
          </a:xfrm>
          <a:prstGeom prst="rect">
            <a:avLst/>
          </a:prstGeom>
        </p:spPr>
        <p:txBody>
          <a:bodyPr wrap="square">
            <a:spAutoFit/>
          </a:bodyPr>
          <a:lstStyle/>
          <a:p>
            <a:r>
              <a:rPr lang="en-US" altLang="ko-KR" sz="1050" b="1" dirty="0">
                <a:latin typeface="리디바탕" panose="020B0600000101010101" pitchFamily="34" charset="-127"/>
                <a:cs typeface="Arial" panose="020B0604020202020204" pitchFamily="34" charset="0"/>
              </a:rPr>
              <a:t>Synteny near the βγ-crystallin coding genes that were contracted in terrestrial vertebrates. </a:t>
            </a:r>
            <a:endParaRPr lang="ko-KR" altLang="en-US" sz="1050" dirty="0">
              <a:latin typeface="리디바탕" panose="020B0600000101010101" pitchFamily="34" charset="-127"/>
              <a:cs typeface="Arial" panose="020B0604020202020204" pitchFamily="34" charset="0"/>
            </a:endParaRPr>
          </a:p>
        </p:txBody>
      </p:sp>
      <p:sp>
        <p:nvSpPr>
          <p:cNvPr id="12" name="직사각형 11"/>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rPr>
              <a:t>Chapter 3. Genetic adaptations in mudskipper and tetrapod give insights into their convergent water-to-land transition</a:t>
            </a:r>
            <a:endParaRPr lang="en-US" altLang="ko-KR" sz="1400" dirty="0">
              <a:solidFill>
                <a:schemeClr val="accent1">
                  <a:lumMod val="20000"/>
                  <a:lumOff val="80000"/>
                </a:schemeClr>
              </a:solidFill>
            </a:endParaRPr>
          </a:p>
        </p:txBody>
      </p:sp>
      <p:sp>
        <p:nvSpPr>
          <p:cNvPr id="17" name="직사각형 16"/>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8" name="그림 17"/>
          <p:cNvPicPr>
            <a:picLocks noChangeAspect="1"/>
          </p:cNvPicPr>
          <p:nvPr/>
        </p:nvPicPr>
        <p:blipFill>
          <a:blip r:embed="rId4">
            <a:lum bright="70000" contrast="-70000"/>
          </a:blip>
          <a:stretch>
            <a:fillRect/>
          </a:stretch>
        </p:blipFill>
        <p:spPr>
          <a:xfrm>
            <a:off x="55213" y="6488082"/>
            <a:ext cx="348093" cy="375147"/>
          </a:xfrm>
          <a:prstGeom prst="rect">
            <a:avLst/>
          </a:prstGeom>
        </p:spPr>
      </p:pic>
      <p:sp>
        <p:nvSpPr>
          <p:cNvPr id="3" name="슬라이드 번호 개체 틀 2"/>
          <p:cNvSpPr>
            <a:spLocks noGrp="1"/>
          </p:cNvSpPr>
          <p:nvPr>
            <p:ph type="sldNum" sz="quarter" idx="12"/>
          </p:nvPr>
        </p:nvSpPr>
        <p:spPr/>
        <p:txBody>
          <a:bodyPr/>
          <a:lstStyle/>
          <a:p>
            <a:fld id="{5B1A2C70-E979-4B06-803D-95206E9E193C}" type="slidenum">
              <a:rPr lang="ko-KR" altLang="en-US" smtClean="0"/>
              <a:t>33</a:t>
            </a:fld>
            <a:endParaRPr lang="ko-KR" altLang="en-US" dirty="0"/>
          </a:p>
        </p:txBody>
      </p:sp>
      <p:grpSp>
        <p:nvGrpSpPr>
          <p:cNvPr id="19" name="그룹 18"/>
          <p:cNvGrpSpPr/>
          <p:nvPr/>
        </p:nvGrpSpPr>
        <p:grpSpPr>
          <a:xfrm>
            <a:off x="11324035" y="44973"/>
            <a:ext cx="787586" cy="787586"/>
            <a:chOff x="11324035" y="44973"/>
            <a:chExt cx="787586" cy="787586"/>
          </a:xfrm>
        </p:grpSpPr>
        <p:sp>
          <p:nvSpPr>
            <p:cNvPr id="20" name="모서리가 둥근 직사각형 19"/>
            <p:cNvSpPr/>
            <p:nvPr/>
          </p:nvSpPr>
          <p:spPr>
            <a:xfrm>
              <a:off x="11324035" y="44973"/>
              <a:ext cx="787586" cy="787586"/>
            </a:xfrm>
            <a:prstGeom prst="roundRect">
              <a:avLst>
                <a:gd name="adj" fmla="val 12311"/>
              </a:avLst>
            </a:prstGeom>
            <a:noFill/>
            <a:ln w="38100">
              <a:solidFill>
                <a:srgbClr val="03090D"/>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자유형 32">
              <a:extLst>
                <a:ext uri="{FF2B5EF4-FFF2-40B4-BE49-F238E27FC236}">
                  <a16:creationId xmlns:a16="http://schemas.microsoft.com/office/drawing/2014/main" id="{4116CE66-4168-489F-8D29-FD0AE7D49304}"/>
                </a:ext>
              </a:extLst>
            </p:cNvPr>
            <p:cNvSpPr/>
            <p:nvPr/>
          </p:nvSpPr>
          <p:spPr>
            <a:xfrm>
              <a:off x="11353800" y="317640"/>
              <a:ext cx="708933" cy="263020"/>
            </a:xfrm>
            <a:custGeom>
              <a:avLst/>
              <a:gdLst>
                <a:gd name="connsiteX0" fmla="*/ 587584 w 5316746"/>
                <a:gd name="connsiteY0" fmla="*/ 924009 h 1972551"/>
                <a:gd name="connsiteX1" fmla="*/ 468521 w 5316746"/>
                <a:gd name="connsiteY1" fmla="*/ 785896 h 1972551"/>
                <a:gd name="connsiteX2" fmla="*/ 278021 w 5316746"/>
                <a:gd name="connsiteY2" fmla="*/ 862096 h 1972551"/>
                <a:gd name="connsiteX3" fmla="*/ 244684 w 5316746"/>
                <a:gd name="connsiteY3" fmla="*/ 990684 h 1972551"/>
                <a:gd name="connsiteX4" fmla="*/ 106571 w 5316746"/>
                <a:gd name="connsiteY4" fmla="*/ 1052596 h 1972551"/>
                <a:gd name="connsiteX5" fmla="*/ 30371 w 5316746"/>
                <a:gd name="connsiteY5" fmla="*/ 1162134 h 1972551"/>
                <a:gd name="connsiteX6" fmla="*/ 1796 w 5316746"/>
                <a:gd name="connsiteY6" fmla="*/ 1190709 h 1972551"/>
                <a:gd name="connsiteX7" fmla="*/ 11321 w 5316746"/>
                <a:gd name="connsiteY7" fmla="*/ 1300246 h 1972551"/>
                <a:gd name="connsiteX8" fmla="*/ 6559 w 5316746"/>
                <a:gd name="connsiteY8" fmla="*/ 1362159 h 1972551"/>
                <a:gd name="connsiteX9" fmla="*/ 116096 w 5316746"/>
                <a:gd name="connsiteY9" fmla="*/ 1471696 h 1972551"/>
                <a:gd name="connsiteX10" fmla="*/ 363746 w 5316746"/>
                <a:gd name="connsiteY10" fmla="*/ 1590759 h 1972551"/>
                <a:gd name="connsiteX11" fmla="*/ 659021 w 5316746"/>
                <a:gd name="connsiteY11" fmla="*/ 1662196 h 1972551"/>
                <a:gd name="connsiteX12" fmla="*/ 863809 w 5316746"/>
                <a:gd name="connsiteY12" fmla="*/ 1724109 h 1972551"/>
                <a:gd name="connsiteX13" fmla="*/ 992396 w 5316746"/>
                <a:gd name="connsiteY13" fmla="*/ 1771734 h 1972551"/>
                <a:gd name="connsiteX14" fmla="*/ 1063834 w 5316746"/>
                <a:gd name="connsiteY14" fmla="*/ 1862221 h 1972551"/>
                <a:gd name="connsiteX15" fmla="*/ 1097171 w 5316746"/>
                <a:gd name="connsiteY15" fmla="*/ 1933659 h 1972551"/>
                <a:gd name="connsiteX16" fmla="*/ 1287671 w 5316746"/>
                <a:gd name="connsiteY16" fmla="*/ 1957471 h 1972551"/>
                <a:gd name="connsiteX17" fmla="*/ 1459121 w 5316746"/>
                <a:gd name="connsiteY17" fmla="*/ 1971759 h 1972551"/>
                <a:gd name="connsiteX18" fmla="*/ 1521034 w 5316746"/>
                <a:gd name="connsiteY18" fmla="*/ 1933659 h 1972551"/>
                <a:gd name="connsiteX19" fmla="*/ 1578184 w 5316746"/>
                <a:gd name="connsiteY19" fmla="*/ 1871746 h 1972551"/>
                <a:gd name="connsiteX20" fmla="*/ 1587709 w 5316746"/>
                <a:gd name="connsiteY20" fmla="*/ 1824121 h 1972551"/>
                <a:gd name="connsiteX21" fmla="*/ 1721059 w 5316746"/>
                <a:gd name="connsiteY21" fmla="*/ 1909846 h 1972551"/>
                <a:gd name="connsiteX22" fmla="*/ 1863934 w 5316746"/>
                <a:gd name="connsiteY22" fmla="*/ 1909846 h 1972551"/>
                <a:gd name="connsiteX23" fmla="*/ 1959184 w 5316746"/>
                <a:gd name="connsiteY23" fmla="*/ 1871746 h 1972551"/>
                <a:gd name="connsiteX24" fmla="*/ 2063959 w 5316746"/>
                <a:gd name="connsiteY24" fmla="*/ 1852696 h 1972551"/>
                <a:gd name="connsiteX25" fmla="*/ 2140159 w 5316746"/>
                <a:gd name="connsiteY25" fmla="*/ 1771734 h 1972551"/>
                <a:gd name="connsiteX26" fmla="*/ 2173496 w 5316746"/>
                <a:gd name="connsiteY26" fmla="*/ 1700296 h 1972551"/>
                <a:gd name="connsiteX27" fmla="*/ 2383046 w 5316746"/>
                <a:gd name="connsiteY27" fmla="*/ 1714584 h 1972551"/>
                <a:gd name="connsiteX28" fmla="*/ 2616409 w 5316746"/>
                <a:gd name="connsiteY28" fmla="*/ 1681246 h 1972551"/>
                <a:gd name="connsiteX29" fmla="*/ 2687846 w 5316746"/>
                <a:gd name="connsiteY29" fmla="*/ 1662196 h 1972551"/>
                <a:gd name="connsiteX30" fmla="*/ 2721184 w 5316746"/>
                <a:gd name="connsiteY30" fmla="*/ 1757446 h 1972551"/>
                <a:gd name="connsiteX31" fmla="*/ 2816434 w 5316746"/>
                <a:gd name="connsiteY31" fmla="*/ 1781259 h 1972551"/>
                <a:gd name="connsiteX32" fmla="*/ 2849771 w 5316746"/>
                <a:gd name="connsiteY32" fmla="*/ 1805071 h 1972551"/>
                <a:gd name="connsiteX33" fmla="*/ 2945021 w 5316746"/>
                <a:gd name="connsiteY33" fmla="*/ 1809834 h 1972551"/>
                <a:gd name="connsiteX34" fmla="*/ 2978359 w 5316746"/>
                <a:gd name="connsiteY34" fmla="*/ 1852696 h 1972551"/>
                <a:gd name="connsiteX35" fmla="*/ 3025984 w 5316746"/>
                <a:gd name="connsiteY35" fmla="*/ 1833646 h 1972551"/>
                <a:gd name="connsiteX36" fmla="*/ 3149809 w 5316746"/>
                <a:gd name="connsiteY36" fmla="*/ 1843171 h 1972551"/>
                <a:gd name="connsiteX37" fmla="*/ 3259346 w 5316746"/>
                <a:gd name="connsiteY37" fmla="*/ 1814596 h 1972551"/>
                <a:gd name="connsiteX38" fmla="*/ 3392696 w 5316746"/>
                <a:gd name="connsiteY38" fmla="*/ 1843171 h 1972551"/>
                <a:gd name="connsiteX39" fmla="*/ 3459371 w 5316746"/>
                <a:gd name="connsiteY39" fmla="*/ 1790784 h 1972551"/>
                <a:gd name="connsiteX40" fmla="*/ 3597484 w 5316746"/>
                <a:gd name="connsiteY40" fmla="*/ 1790784 h 1972551"/>
                <a:gd name="connsiteX41" fmla="*/ 3678446 w 5316746"/>
                <a:gd name="connsiteY41" fmla="*/ 1790784 h 1972551"/>
                <a:gd name="connsiteX42" fmla="*/ 3735596 w 5316746"/>
                <a:gd name="connsiteY42" fmla="*/ 1781259 h 1972551"/>
                <a:gd name="connsiteX43" fmla="*/ 3668921 w 5316746"/>
                <a:gd name="connsiteY43" fmla="*/ 1700296 h 1972551"/>
                <a:gd name="connsiteX44" fmla="*/ 3602246 w 5316746"/>
                <a:gd name="connsiteY44" fmla="*/ 1652671 h 1972551"/>
                <a:gd name="connsiteX45" fmla="*/ 3792746 w 5316746"/>
                <a:gd name="connsiteY45" fmla="*/ 1628859 h 1972551"/>
                <a:gd name="connsiteX46" fmla="*/ 4159459 w 5316746"/>
                <a:gd name="connsiteY46" fmla="*/ 1652671 h 1972551"/>
                <a:gd name="connsiteX47" fmla="*/ 4407109 w 5316746"/>
                <a:gd name="connsiteY47" fmla="*/ 1633621 h 1972551"/>
                <a:gd name="connsiteX48" fmla="*/ 4530934 w 5316746"/>
                <a:gd name="connsiteY48" fmla="*/ 1705059 h 1972551"/>
                <a:gd name="connsiteX49" fmla="*/ 4530934 w 5316746"/>
                <a:gd name="connsiteY49" fmla="*/ 1671721 h 1972551"/>
                <a:gd name="connsiteX50" fmla="*/ 4649996 w 5316746"/>
                <a:gd name="connsiteY50" fmla="*/ 1690771 h 1972551"/>
                <a:gd name="connsiteX51" fmla="*/ 4721434 w 5316746"/>
                <a:gd name="connsiteY51" fmla="*/ 1681246 h 1972551"/>
                <a:gd name="connsiteX52" fmla="*/ 4783346 w 5316746"/>
                <a:gd name="connsiteY52" fmla="*/ 1633621 h 1972551"/>
                <a:gd name="connsiteX53" fmla="*/ 4821446 w 5316746"/>
                <a:gd name="connsiteY53" fmla="*/ 1590759 h 1972551"/>
                <a:gd name="connsiteX54" fmla="*/ 5030996 w 5316746"/>
                <a:gd name="connsiteY54" fmla="*/ 1538371 h 1972551"/>
                <a:gd name="connsiteX55" fmla="*/ 5054809 w 5316746"/>
                <a:gd name="connsiteY55" fmla="*/ 1500271 h 1972551"/>
                <a:gd name="connsiteX56" fmla="*/ 5016709 w 5316746"/>
                <a:gd name="connsiteY56" fmla="*/ 1466934 h 1972551"/>
                <a:gd name="connsiteX57" fmla="*/ 5211971 w 5316746"/>
                <a:gd name="connsiteY57" fmla="*/ 1409784 h 1972551"/>
                <a:gd name="connsiteX58" fmla="*/ 5254834 w 5316746"/>
                <a:gd name="connsiteY58" fmla="*/ 1314534 h 1972551"/>
                <a:gd name="connsiteX59" fmla="*/ 5135771 w 5316746"/>
                <a:gd name="connsiteY59" fmla="*/ 1271671 h 1972551"/>
                <a:gd name="connsiteX60" fmla="*/ 5273884 w 5316746"/>
                <a:gd name="connsiteY60" fmla="*/ 1233571 h 1972551"/>
                <a:gd name="connsiteX61" fmla="*/ 5297696 w 5316746"/>
                <a:gd name="connsiteY61" fmla="*/ 1143084 h 1972551"/>
                <a:gd name="connsiteX62" fmla="*/ 5292934 w 5316746"/>
                <a:gd name="connsiteY62" fmla="*/ 1071646 h 1972551"/>
                <a:gd name="connsiteX63" fmla="*/ 5316746 w 5316746"/>
                <a:gd name="connsiteY63" fmla="*/ 952584 h 1972551"/>
                <a:gd name="connsiteX64" fmla="*/ 5292934 w 5316746"/>
                <a:gd name="connsiteY64" fmla="*/ 895434 h 1972551"/>
                <a:gd name="connsiteX65" fmla="*/ 5273884 w 5316746"/>
                <a:gd name="connsiteY65" fmla="*/ 833521 h 1972551"/>
                <a:gd name="connsiteX66" fmla="*/ 5211971 w 5316746"/>
                <a:gd name="connsiteY66" fmla="*/ 828759 h 1972551"/>
                <a:gd name="connsiteX67" fmla="*/ 5111959 w 5316746"/>
                <a:gd name="connsiteY67" fmla="*/ 857334 h 1972551"/>
                <a:gd name="connsiteX68" fmla="*/ 5154821 w 5316746"/>
                <a:gd name="connsiteY68" fmla="*/ 771609 h 1972551"/>
                <a:gd name="connsiteX69" fmla="*/ 5169109 w 5316746"/>
                <a:gd name="connsiteY69" fmla="*/ 714459 h 1972551"/>
                <a:gd name="connsiteX70" fmla="*/ 5102434 w 5316746"/>
                <a:gd name="connsiteY70" fmla="*/ 704934 h 1972551"/>
                <a:gd name="connsiteX71" fmla="*/ 4969084 w 5316746"/>
                <a:gd name="connsiteY71" fmla="*/ 662071 h 1972551"/>
                <a:gd name="connsiteX72" fmla="*/ 4859546 w 5316746"/>
                <a:gd name="connsiteY72" fmla="*/ 728746 h 1972551"/>
                <a:gd name="connsiteX73" fmla="*/ 4764296 w 5316746"/>
                <a:gd name="connsiteY73" fmla="*/ 709696 h 1972551"/>
                <a:gd name="connsiteX74" fmla="*/ 4683334 w 5316746"/>
                <a:gd name="connsiteY74" fmla="*/ 766846 h 1972551"/>
                <a:gd name="connsiteX75" fmla="*/ 4597609 w 5316746"/>
                <a:gd name="connsiteY75" fmla="*/ 838284 h 1972551"/>
                <a:gd name="connsiteX76" fmla="*/ 4521409 w 5316746"/>
                <a:gd name="connsiteY76" fmla="*/ 962109 h 1972551"/>
                <a:gd name="connsiteX77" fmla="*/ 4445209 w 5316746"/>
                <a:gd name="connsiteY77" fmla="*/ 1090696 h 1972551"/>
                <a:gd name="connsiteX78" fmla="*/ 4345196 w 5316746"/>
                <a:gd name="connsiteY78" fmla="*/ 1176421 h 1972551"/>
                <a:gd name="connsiteX79" fmla="*/ 4197559 w 5316746"/>
                <a:gd name="connsiteY79" fmla="*/ 1209759 h 1972551"/>
                <a:gd name="connsiteX80" fmla="*/ 4102309 w 5316746"/>
                <a:gd name="connsiteY80" fmla="*/ 1190709 h 1972551"/>
                <a:gd name="connsiteX81" fmla="*/ 4183271 w 5316746"/>
                <a:gd name="connsiteY81" fmla="*/ 1104984 h 1972551"/>
                <a:gd name="connsiteX82" fmla="*/ 4154696 w 5316746"/>
                <a:gd name="connsiteY82" fmla="*/ 1066884 h 1972551"/>
                <a:gd name="connsiteX83" fmla="*/ 4088021 w 5316746"/>
                <a:gd name="connsiteY83" fmla="*/ 1047834 h 1972551"/>
                <a:gd name="connsiteX84" fmla="*/ 4054684 w 5316746"/>
                <a:gd name="connsiteY84" fmla="*/ 995446 h 1972551"/>
                <a:gd name="connsiteX85" fmla="*/ 4145171 w 5316746"/>
                <a:gd name="connsiteY85" fmla="*/ 966871 h 1972551"/>
                <a:gd name="connsiteX86" fmla="*/ 4154696 w 5316746"/>
                <a:gd name="connsiteY86" fmla="*/ 943059 h 1972551"/>
                <a:gd name="connsiteX87" fmla="*/ 4088021 w 5316746"/>
                <a:gd name="connsiteY87" fmla="*/ 890671 h 1972551"/>
                <a:gd name="connsiteX88" fmla="*/ 3978484 w 5316746"/>
                <a:gd name="connsiteY88" fmla="*/ 785896 h 1972551"/>
                <a:gd name="connsiteX89" fmla="*/ 3811796 w 5316746"/>
                <a:gd name="connsiteY89" fmla="*/ 719221 h 1972551"/>
                <a:gd name="connsiteX90" fmla="*/ 3640346 w 5316746"/>
                <a:gd name="connsiteY90" fmla="*/ 623971 h 1972551"/>
                <a:gd name="connsiteX91" fmla="*/ 3468896 w 5316746"/>
                <a:gd name="connsiteY91" fmla="*/ 562059 h 1972551"/>
                <a:gd name="connsiteX92" fmla="*/ 3283159 w 5316746"/>
                <a:gd name="connsiteY92" fmla="*/ 585871 h 1972551"/>
                <a:gd name="connsiteX93" fmla="*/ 2992646 w 5316746"/>
                <a:gd name="connsiteY93" fmla="*/ 619209 h 1972551"/>
                <a:gd name="connsiteX94" fmla="*/ 2868821 w 5316746"/>
                <a:gd name="connsiteY94" fmla="*/ 609684 h 1972551"/>
                <a:gd name="connsiteX95" fmla="*/ 2768809 w 5316746"/>
                <a:gd name="connsiteY95" fmla="*/ 695409 h 1972551"/>
                <a:gd name="connsiteX96" fmla="*/ 2673559 w 5316746"/>
                <a:gd name="connsiteY96" fmla="*/ 762084 h 1972551"/>
                <a:gd name="connsiteX97" fmla="*/ 2625934 w 5316746"/>
                <a:gd name="connsiteY97" fmla="*/ 857334 h 1972551"/>
                <a:gd name="connsiteX98" fmla="*/ 2564021 w 5316746"/>
                <a:gd name="connsiteY98" fmla="*/ 838284 h 1972551"/>
                <a:gd name="connsiteX99" fmla="*/ 2506871 w 5316746"/>
                <a:gd name="connsiteY99" fmla="*/ 804946 h 1972551"/>
                <a:gd name="connsiteX100" fmla="*/ 2611646 w 5316746"/>
                <a:gd name="connsiteY100" fmla="*/ 566821 h 1972551"/>
                <a:gd name="connsiteX101" fmla="*/ 2559259 w 5316746"/>
                <a:gd name="connsiteY101" fmla="*/ 581109 h 1972551"/>
                <a:gd name="connsiteX102" fmla="*/ 2516396 w 5316746"/>
                <a:gd name="connsiteY102" fmla="*/ 528721 h 1972551"/>
                <a:gd name="connsiteX103" fmla="*/ 2449721 w 5316746"/>
                <a:gd name="connsiteY103" fmla="*/ 514434 h 1972551"/>
                <a:gd name="connsiteX104" fmla="*/ 2468771 w 5316746"/>
                <a:gd name="connsiteY104" fmla="*/ 404896 h 1972551"/>
                <a:gd name="connsiteX105" fmla="*/ 2421146 w 5316746"/>
                <a:gd name="connsiteY105" fmla="*/ 395371 h 1972551"/>
                <a:gd name="connsiteX106" fmla="*/ 2340184 w 5316746"/>
                <a:gd name="connsiteY106" fmla="*/ 390609 h 1972551"/>
                <a:gd name="connsiteX107" fmla="*/ 2283034 w 5316746"/>
                <a:gd name="connsiteY107" fmla="*/ 423946 h 1972551"/>
                <a:gd name="connsiteX108" fmla="*/ 2278271 w 5316746"/>
                <a:gd name="connsiteY108" fmla="*/ 319171 h 1972551"/>
                <a:gd name="connsiteX109" fmla="*/ 2187784 w 5316746"/>
                <a:gd name="connsiteY109" fmla="*/ 371559 h 1972551"/>
                <a:gd name="connsiteX110" fmla="*/ 2140159 w 5316746"/>
                <a:gd name="connsiteY110" fmla="*/ 271546 h 1972551"/>
                <a:gd name="connsiteX111" fmla="*/ 2130634 w 5316746"/>
                <a:gd name="connsiteY111" fmla="*/ 223921 h 1972551"/>
                <a:gd name="connsiteX112" fmla="*/ 2102059 w 5316746"/>
                <a:gd name="connsiteY112" fmla="*/ 242971 h 1972551"/>
                <a:gd name="connsiteX113" fmla="*/ 2040146 w 5316746"/>
                <a:gd name="connsiteY113" fmla="*/ 171534 h 1972551"/>
                <a:gd name="connsiteX114" fmla="*/ 1997284 w 5316746"/>
                <a:gd name="connsiteY114" fmla="*/ 114384 h 1972551"/>
                <a:gd name="connsiteX115" fmla="*/ 1916321 w 5316746"/>
                <a:gd name="connsiteY115" fmla="*/ 157246 h 1972551"/>
                <a:gd name="connsiteX116" fmla="*/ 1882984 w 5316746"/>
                <a:gd name="connsiteY116" fmla="*/ 90571 h 1972551"/>
                <a:gd name="connsiteX117" fmla="*/ 1802021 w 5316746"/>
                <a:gd name="connsiteY117" fmla="*/ 133434 h 1972551"/>
                <a:gd name="connsiteX118" fmla="*/ 1749634 w 5316746"/>
                <a:gd name="connsiteY118" fmla="*/ 52471 h 1972551"/>
                <a:gd name="connsiteX119" fmla="*/ 1711534 w 5316746"/>
                <a:gd name="connsiteY119" fmla="*/ 38184 h 1972551"/>
                <a:gd name="connsiteX120" fmla="*/ 1649621 w 5316746"/>
                <a:gd name="connsiteY120" fmla="*/ 114384 h 1972551"/>
                <a:gd name="connsiteX121" fmla="*/ 1559134 w 5316746"/>
                <a:gd name="connsiteY121" fmla="*/ 123909 h 1972551"/>
                <a:gd name="connsiteX122" fmla="*/ 1492459 w 5316746"/>
                <a:gd name="connsiteY122" fmla="*/ 66759 h 1972551"/>
                <a:gd name="connsiteX123" fmla="*/ 1525796 w 5316746"/>
                <a:gd name="connsiteY123" fmla="*/ 84 h 1972551"/>
                <a:gd name="connsiteX124" fmla="*/ 1449596 w 5316746"/>
                <a:gd name="connsiteY124" fmla="*/ 81046 h 1972551"/>
                <a:gd name="connsiteX125" fmla="*/ 1397209 w 5316746"/>
                <a:gd name="connsiteY125" fmla="*/ 176296 h 1972551"/>
                <a:gd name="connsiteX126" fmla="*/ 1282909 w 5316746"/>
                <a:gd name="connsiteY126" fmla="*/ 238209 h 1972551"/>
                <a:gd name="connsiteX127" fmla="*/ 1192421 w 5316746"/>
                <a:gd name="connsiteY127" fmla="*/ 214396 h 1972551"/>
                <a:gd name="connsiteX128" fmla="*/ 1135271 w 5316746"/>
                <a:gd name="connsiteY128" fmla="*/ 166771 h 1972551"/>
                <a:gd name="connsiteX129" fmla="*/ 1063834 w 5316746"/>
                <a:gd name="connsiteY129" fmla="*/ 95334 h 1972551"/>
                <a:gd name="connsiteX130" fmla="*/ 1106696 w 5316746"/>
                <a:gd name="connsiteY130" fmla="*/ 252496 h 1972551"/>
                <a:gd name="connsiteX131" fmla="*/ 1082884 w 5316746"/>
                <a:gd name="connsiteY131" fmla="*/ 352509 h 1972551"/>
                <a:gd name="connsiteX132" fmla="*/ 1001921 w 5316746"/>
                <a:gd name="connsiteY132" fmla="*/ 295359 h 1972551"/>
                <a:gd name="connsiteX133" fmla="*/ 940009 w 5316746"/>
                <a:gd name="connsiteY133" fmla="*/ 162009 h 1972551"/>
                <a:gd name="connsiteX134" fmla="*/ 925721 w 5316746"/>
                <a:gd name="connsiteY134" fmla="*/ 133434 h 1972551"/>
                <a:gd name="connsiteX135" fmla="*/ 1011446 w 5316746"/>
                <a:gd name="connsiteY135" fmla="*/ 414421 h 1972551"/>
                <a:gd name="connsiteX136" fmla="*/ 1063834 w 5316746"/>
                <a:gd name="connsiteY136" fmla="*/ 604921 h 1972551"/>
                <a:gd name="connsiteX137" fmla="*/ 1092409 w 5316746"/>
                <a:gd name="connsiteY137" fmla="*/ 709696 h 1972551"/>
                <a:gd name="connsiteX138" fmla="*/ 1206709 w 5316746"/>
                <a:gd name="connsiteY138" fmla="*/ 781134 h 1972551"/>
                <a:gd name="connsiteX139" fmla="*/ 1373396 w 5316746"/>
                <a:gd name="connsiteY139" fmla="*/ 881146 h 1972551"/>
                <a:gd name="connsiteX140" fmla="*/ 1454359 w 5316746"/>
                <a:gd name="connsiteY140" fmla="*/ 952584 h 1972551"/>
                <a:gd name="connsiteX141" fmla="*/ 1268621 w 5316746"/>
                <a:gd name="connsiteY141" fmla="*/ 947821 h 1972551"/>
                <a:gd name="connsiteX142" fmla="*/ 1082884 w 5316746"/>
                <a:gd name="connsiteY142" fmla="*/ 938296 h 1972551"/>
                <a:gd name="connsiteX143" fmla="*/ 763796 w 5316746"/>
                <a:gd name="connsiteY143" fmla="*/ 919246 h 1972551"/>
                <a:gd name="connsiteX144" fmla="*/ 587584 w 5316746"/>
                <a:gd name="connsiteY144" fmla="*/ 924009 h 197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5316746" h="1972551">
                  <a:moveTo>
                    <a:pt x="587584" y="924009"/>
                  </a:moveTo>
                  <a:cubicBezTo>
                    <a:pt x="553849" y="860112"/>
                    <a:pt x="520115" y="796215"/>
                    <a:pt x="468521" y="785896"/>
                  </a:cubicBezTo>
                  <a:cubicBezTo>
                    <a:pt x="416927" y="775577"/>
                    <a:pt x="315327" y="827965"/>
                    <a:pt x="278021" y="862096"/>
                  </a:cubicBezTo>
                  <a:cubicBezTo>
                    <a:pt x="240715" y="896227"/>
                    <a:pt x="273259" y="958934"/>
                    <a:pt x="244684" y="990684"/>
                  </a:cubicBezTo>
                  <a:cubicBezTo>
                    <a:pt x="216109" y="1022434"/>
                    <a:pt x="142290" y="1024021"/>
                    <a:pt x="106571" y="1052596"/>
                  </a:cubicBezTo>
                  <a:cubicBezTo>
                    <a:pt x="70852" y="1081171"/>
                    <a:pt x="47834" y="1139115"/>
                    <a:pt x="30371" y="1162134"/>
                  </a:cubicBezTo>
                  <a:cubicBezTo>
                    <a:pt x="12908" y="1185153"/>
                    <a:pt x="4971" y="1167690"/>
                    <a:pt x="1796" y="1190709"/>
                  </a:cubicBezTo>
                  <a:cubicBezTo>
                    <a:pt x="-1379" y="1213728"/>
                    <a:pt x="10527" y="1271671"/>
                    <a:pt x="11321" y="1300246"/>
                  </a:cubicBezTo>
                  <a:cubicBezTo>
                    <a:pt x="12115" y="1328821"/>
                    <a:pt x="-10903" y="1333584"/>
                    <a:pt x="6559" y="1362159"/>
                  </a:cubicBezTo>
                  <a:cubicBezTo>
                    <a:pt x="24021" y="1390734"/>
                    <a:pt x="56565" y="1433596"/>
                    <a:pt x="116096" y="1471696"/>
                  </a:cubicBezTo>
                  <a:cubicBezTo>
                    <a:pt x="175627" y="1509796"/>
                    <a:pt x="273259" y="1559009"/>
                    <a:pt x="363746" y="1590759"/>
                  </a:cubicBezTo>
                  <a:cubicBezTo>
                    <a:pt x="454233" y="1622509"/>
                    <a:pt x="575677" y="1639971"/>
                    <a:pt x="659021" y="1662196"/>
                  </a:cubicBezTo>
                  <a:cubicBezTo>
                    <a:pt x="742365" y="1684421"/>
                    <a:pt x="808247" y="1705853"/>
                    <a:pt x="863809" y="1724109"/>
                  </a:cubicBezTo>
                  <a:cubicBezTo>
                    <a:pt x="919371" y="1742365"/>
                    <a:pt x="959059" y="1748715"/>
                    <a:pt x="992396" y="1771734"/>
                  </a:cubicBezTo>
                  <a:cubicBezTo>
                    <a:pt x="1025733" y="1794753"/>
                    <a:pt x="1046371" y="1835233"/>
                    <a:pt x="1063834" y="1862221"/>
                  </a:cubicBezTo>
                  <a:cubicBezTo>
                    <a:pt x="1081297" y="1889209"/>
                    <a:pt x="1059865" y="1917784"/>
                    <a:pt x="1097171" y="1933659"/>
                  </a:cubicBezTo>
                  <a:cubicBezTo>
                    <a:pt x="1134477" y="1949534"/>
                    <a:pt x="1227346" y="1951121"/>
                    <a:pt x="1287671" y="1957471"/>
                  </a:cubicBezTo>
                  <a:cubicBezTo>
                    <a:pt x="1347996" y="1963821"/>
                    <a:pt x="1420227" y="1975728"/>
                    <a:pt x="1459121" y="1971759"/>
                  </a:cubicBezTo>
                  <a:cubicBezTo>
                    <a:pt x="1498015" y="1967790"/>
                    <a:pt x="1501190" y="1950328"/>
                    <a:pt x="1521034" y="1933659"/>
                  </a:cubicBezTo>
                  <a:cubicBezTo>
                    <a:pt x="1540878" y="1916990"/>
                    <a:pt x="1567072" y="1890002"/>
                    <a:pt x="1578184" y="1871746"/>
                  </a:cubicBezTo>
                  <a:cubicBezTo>
                    <a:pt x="1589297" y="1853490"/>
                    <a:pt x="1563897" y="1817771"/>
                    <a:pt x="1587709" y="1824121"/>
                  </a:cubicBezTo>
                  <a:cubicBezTo>
                    <a:pt x="1611521" y="1830471"/>
                    <a:pt x="1675022" y="1895559"/>
                    <a:pt x="1721059" y="1909846"/>
                  </a:cubicBezTo>
                  <a:cubicBezTo>
                    <a:pt x="1767096" y="1924133"/>
                    <a:pt x="1824247" y="1916196"/>
                    <a:pt x="1863934" y="1909846"/>
                  </a:cubicBezTo>
                  <a:cubicBezTo>
                    <a:pt x="1903621" y="1903496"/>
                    <a:pt x="1925847" y="1881271"/>
                    <a:pt x="1959184" y="1871746"/>
                  </a:cubicBezTo>
                  <a:cubicBezTo>
                    <a:pt x="1992522" y="1862221"/>
                    <a:pt x="2033797" y="1869365"/>
                    <a:pt x="2063959" y="1852696"/>
                  </a:cubicBezTo>
                  <a:cubicBezTo>
                    <a:pt x="2094122" y="1836027"/>
                    <a:pt x="2121903" y="1797134"/>
                    <a:pt x="2140159" y="1771734"/>
                  </a:cubicBezTo>
                  <a:cubicBezTo>
                    <a:pt x="2158415" y="1746334"/>
                    <a:pt x="2133015" y="1709821"/>
                    <a:pt x="2173496" y="1700296"/>
                  </a:cubicBezTo>
                  <a:cubicBezTo>
                    <a:pt x="2213977" y="1690771"/>
                    <a:pt x="2309227" y="1717759"/>
                    <a:pt x="2383046" y="1714584"/>
                  </a:cubicBezTo>
                  <a:cubicBezTo>
                    <a:pt x="2456865" y="1711409"/>
                    <a:pt x="2565609" y="1689977"/>
                    <a:pt x="2616409" y="1681246"/>
                  </a:cubicBezTo>
                  <a:cubicBezTo>
                    <a:pt x="2667209" y="1672515"/>
                    <a:pt x="2670384" y="1649496"/>
                    <a:pt x="2687846" y="1662196"/>
                  </a:cubicBezTo>
                  <a:cubicBezTo>
                    <a:pt x="2705309" y="1674896"/>
                    <a:pt x="2699753" y="1737602"/>
                    <a:pt x="2721184" y="1757446"/>
                  </a:cubicBezTo>
                  <a:cubicBezTo>
                    <a:pt x="2742615" y="1777290"/>
                    <a:pt x="2795003" y="1773322"/>
                    <a:pt x="2816434" y="1781259"/>
                  </a:cubicBezTo>
                  <a:cubicBezTo>
                    <a:pt x="2837865" y="1789196"/>
                    <a:pt x="2828340" y="1800309"/>
                    <a:pt x="2849771" y="1805071"/>
                  </a:cubicBezTo>
                  <a:cubicBezTo>
                    <a:pt x="2871202" y="1809833"/>
                    <a:pt x="2923590" y="1801897"/>
                    <a:pt x="2945021" y="1809834"/>
                  </a:cubicBezTo>
                  <a:cubicBezTo>
                    <a:pt x="2966452" y="1817771"/>
                    <a:pt x="2964865" y="1848727"/>
                    <a:pt x="2978359" y="1852696"/>
                  </a:cubicBezTo>
                  <a:cubicBezTo>
                    <a:pt x="2991853" y="1856665"/>
                    <a:pt x="2997409" y="1835234"/>
                    <a:pt x="3025984" y="1833646"/>
                  </a:cubicBezTo>
                  <a:cubicBezTo>
                    <a:pt x="3054559" y="1832059"/>
                    <a:pt x="3110915" y="1846346"/>
                    <a:pt x="3149809" y="1843171"/>
                  </a:cubicBezTo>
                  <a:cubicBezTo>
                    <a:pt x="3188703" y="1839996"/>
                    <a:pt x="3218865" y="1814596"/>
                    <a:pt x="3259346" y="1814596"/>
                  </a:cubicBezTo>
                  <a:cubicBezTo>
                    <a:pt x="3299827" y="1814596"/>
                    <a:pt x="3359359" y="1847140"/>
                    <a:pt x="3392696" y="1843171"/>
                  </a:cubicBezTo>
                  <a:cubicBezTo>
                    <a:pt x="3426033" y="1839202"/>
                    <a:pt x="3425240" y="1799515"/>
                    <a:pt x="3459371" y="1790784"/>
                  </a:cubicBezTo>
                  <a:cubicBezTo>
                    <a:pt x="3493502" y="1782053"/>
                    <a:pt x="3597484" y="1790784"/>
                    <a:pt x="3597484" y="1790784"/>
                  </a:cubicBezTo>
                  <a:cubicBezTo>
                    <a:pt x="3633996" y="1790784"/>
                    <a:pt x="3655427" y="1792371"/>
                    <a:pt x="3678446" y="1790784"/>
                  </a:cubicBezTo>
                  <a:cubicBezTo>
                    <a:pt x="3701465" y="1789197"/>
                    <a:pt x="3737183" y="1796340"/>
                    <a:pt x="3735596" y="1781259"/>
                  </a:cubicBezTo>
                  <a:cubicBezTo>
                    <a:pt x="3734009" y="1766178"/>
                    <a:pt x="3691146" y="1721727"/>
                    <a:pt x="3668921" y="1700296"/>
                  </a:cubicBezTo>
                  <a:cubicBezTo>
                    <a:pt x="3646696" y="1678865"/>
                    <a:pt x="3581608" y="1664577"/>
                    <a:pt x="3602246" y="1652671"/>
                  </a:cubicBezTo>
                  <a:cubicBezTo>
                    <a:pt x="3622884" y="1640765"/>
                    <a:pt x="3699877" y="1628859"/>
                    <a:pt x="3792746" y="1628859"/>
                  </a:cubicBezTo>
                  <a:cubicBezTo>
                    <a:pt x="3885615" y="1628859"/>
                    <a:pt x="4057065" y="1651877"/>
                    <a:pt x="4159459" y="1652671"/>
                  </a:cubicBezTo>
                  <a:cubicBezTo>
                    <a:pt x="4261853" y="1653465"/>
                    <a:pt x="4345197" y="1624890"/>
                    <a:pt x="4407109" y="1633621"/>
                  </a:cubicBezTo>
                  <a:cubicBezTo>
                    <a:pt x="4469021" y="1642352"/>
                    <a:pt x="4510297" y="1698709"/>
                    <a:pt x="4530934" y="1705059"/>
                  </a:cubicBezTo>
                  <a:cubicBezTo>
                    <a:pt x="4551571" y="1711409"/>
                    <a:pt x="4511090" y="1674102"/>
                    <a:pt x="4530934" y="1671721"/>
                  </a:cubicBezTo>
                  <a:cubicBezTo>
                    <a:pt x="4550778" y="1669340"/>
                    <a:pt x="4618246" y="1689183"/>
                    <a:pt x="4649996" y="1690771"/>
                  </a:cubicBezTo>
                  <a:cubicBezTo>
                    <a:pt x="4681746" y="1692359"/>
                    <a:pt x="4699209" y="1690771"/>
                    <a:pt x="4721434" y="1681246"/>
                  </a:cubicBezTo>
                  <a:cubicBezTo>
                    <a:pt x="4743659" y="1671721"/>
                    <a:pt x="4766677" y="1648702"/>
                    <a:pt x="4783346" y="1633621"/>
                  </a:cubicBezTo>
                  <a:cubicBezTo>
                    <a:pt x="4800015" y="1618540"/>
                    <a:pt x="4780171" y="1606634"/>
                    <a:pt x="4821446" y="1590759"/>
                  </a:cubicBezTo>
                  <a:cubicBezTo>
                    <a:pt x="4862721" y="1574884"/>
                    <a:pt x="4992102" y="1553452"/>
                    <a:pt x="5030996" y="1538371"/>
                  </a:cubicBezTo>
                  <a:cubicBezTo>
                    <a:pt x="5069890" y="1523290"/>
                    <a:pt x="5057190" y="1512177"/>
                    <a:pt x="5054809" y="1500271"/>
                  </a:cubicBezTo>
                  <a:cubicBezTo>
                    <a:pt x="5052428" y="1488365"/>
                    <a:pt x="4990515" y="1482015"/>
                    <a:pt x="5016709" y="1466934"/>
                  </a:cubicBezTo>
                  <a:cubicBezTo>
                    <a:pt x="5042903" y="1451853"/>
                    <a:pt x="5172284" y="1435184"/>
                    <a:pt x="5211971" y="1409784"/>
                  </a:cubicBezTo>
                  <a:cubicBezTo>
                    <a:pt x="5251659" y="1384384"/>
                    <a:pt x="5267534" y="1337553"/>
                    <a:pt x="5254834" y="1314534"/>
                  </a:cubicBezTo>
                  <a:cubicBezTo>
                    <a:pt x="5242134" y="1291515"/>
                    <a:pt x="5132596" y="1285165"/>
                    <a:pt x="5135771" y="1271671"/>
                  </a:cubicBezTo>
                  <a:cubicBezTo>
                    <a:pt x="5138946" y="1258177"/>
                    <a:pt x="5246897" y="1255002"/>
                    <a:pt x="5273884" y="1233571"/>
                  </a:cubicBezTo>
                  <a:cubicBezTo>
                    <a:pt x="5300871" y="1212140"/>
                    <a:pt x="5294521" y="1170072"/>
                    <a:pt x="5297696" y="1143084"/>
                  </a:cubicBezTo>
                  <a:cubicBezTo>
                    <a:pt x="5300871" y="1116096"/>
                    <a:pt x="5289759" y="1103396"/>
                    <a:pt x="5292934" y="1071646"/>
                  </a:cubicBezTo>
                  <a:cubicBezTo>
                    <a:pt x="5296109" y="1039896"/>
                    <a:pt x="5316746" y="981953"/>
                    <a:pt x="5316746" y="952584"/>
                  </a:cubicBezTo>
                  <a:cubicBezTo>
                    <a:pt x="5316746" y="923215"/>
                    <a:pt x="5300078" y="915278"/>
                    <a:pt x="5292934" y="895434"/>
                  </a:cubicBezTo>
                  <a:cubicBezTo>
                    <a:pt x="5285790" y="875590"/>
                    <a:pt x="5287378" y="844633"/>
                    <a:pt x="5273884" y="833521"/>
                  </a:cubicBezTo>
                  <a:cubicBezTo>
                    <a:pt x="5260390" y="822408"/>
                    <a:pt x="5238959" y="824790"/>
                    <a:pt x="5211971" y="828759"/>
                  </a:cubicBezTo>
                  <a:cubicBezTo>
                    <a:pt x="5184984" y="832728"/>
                    <a:pt x="5121484" y="866859"/>
                    <a:pt x="5111959" y="857334"/>
                  </a:cubicBezTo>
                  <a:cubicBezTo>
                    <a:pt x="5102434" y="847809"/>
                    <a:pt x="5145296" y="795421"/>
                    <a:pt x="5154821" y="771609"/>
                  </a:cubicBezTo>
                  <a:cubicBezTo>
                    <a:pt x="5164346" y="747796"/>
                    <a:pt x="5177840" y="725572"/>
                    <a:pt x="5169109" y="714459"/>
                  </a:cubicBezTo>
                  <a:cubicBezTo>
                    <a:pt x="5160378" y="703346"/>
                    <a:pt x="5135771" y="713665"/>
                    <a:pt x="5102434" y="704934"/>
                  </a:cubicBezTo>
                  <a:cubicBezTo>
                    <a:pt x="5069097" y="696203"/>
                    <a:pt x="5009565" y="658102"/>
                    <a:pt x="4969084" y="662071"/>
                  </a:cubicBezTo>
                  <a:cubicBezTo>
                    <a:pt x="4928603" y="666040"/>
                    <a:pt x="4893677" y="720808"/>
                    <a:pt x="4859546" y="728746"/>
                  </a:cubicBezTo>
                  <a:cubicBezTo>
                    <a:pt x="4825415" y="736684"/>
                    <a:pt x="4793665" y="703346"/>
                    <a:pt x="4764296" y="709696"/>
                  </a:cubicBezTo>
                  <a:cubicBezTo>
                    <a:pt x="4734927" y="716046"/>
                    <a:pt x="4711115" y="745415"/>
                    <a:pt x="4683334" y="766846"/>
                  </a:cubicBezTo>
                  <a:cubicBezTo>
                    <a:pt x="4655553" y="788277"/>
                    <a:pt x="4624596" y="805740"/>
                    <a:pt x="4597609" y="838284"/>
                  </a:cubicBezTo>
                  <a:cubicBezTo>
                    <a:pt x="4570622" y="870828"/>
                    <a:pt x="4546809" y="920040"/>
                    <a:pt x="4521409" y="962109"/>
                  </a:cubicBezTo>
                  <a:cubicBezTo>
                    <a:pt x="4496009" y="1004178"/>
                    <a:pt x="4474578" y="1054977"/>
                    <a:pt x="4445209" y="1090696"/>
                  </a:cubicBezTo>
                  <a:cubicBezTo>
                    <a:pt x="4415840" y="1126415"/>
                    <a:pt x="4386471" y="1156577"/>
                    <a:pt x="4345196" y="1176421"/>
                  </a:cubicBezTo>
                  <a:cubicBezTo>
                    <a:pt x="4303921" y="1196265"/>
                    <a:pt x="4238040" y="1207378"/>
                    <a:pt x="4197559" y="1209759"/>
                  </a:cubicBezTo>
                  <a:cubicBezTo>
                    <a:pt x="4157078" y="1212140"/>
                    <a:pt x="4104690" y="1208171"/>
                    <a:pt x="4102309" y="1190709"/>
                  </a:cubicBezTo>
                  <a:cubicBezTo>
                    <a:pt x="4099928" y="1173247"/>
                    <a:pt x="4174540" y="1125621"/>
                    <a:pt x="4183271" y="1104984"/>
                  </a:cubicBezTo>
                  <a:cubicBezTo>
                    <a:pt x="4192002" y="1084347"/>
                    <a:pt x="4170571" y="1076409"/>
                    <a:pt x="4154696" y="1066884"/>
                  </a:cubicBezTo>
                  <a:cubicBezTo>
                    <a:pt x="4138821" y="1057359"/>
                    <a:pt x="4104690" y="1059740"/>
                    <a:pt x="4088021" y="1047834"/>
                  </a:cubicBezTo>
                  <a:cubicBezTo>
                    <a:pt x="4071352" y="1035928"/>
                    <a:pt x="4045159" y="1008940"/>
                    <a:pt x="4054684" y="995446"/>
                  </a:cubicBezTo>
                  <a:cubicBezTo>
                    <a:pt x="4064209" y="981952"/>
                    <a:pt x="4145171" y="966871"/>
                    <a:pt x="4145171" y="966871"/>
                  </a:cubicBezTo>
                  <a:cubicBezTo>
                    <a:pt x="4161840" y="958140"/>
                    <a:pt x="4164221" y="955759"/>
                    <a:pt x="4154696" y="943059"/>
                  </a:cubicBezTo>
                  <a:cubicBezTo>
                    <a:pt x="4145171" y="930359"/>
                    <a:pt x="4117390" y="916865"/>
                    <a:pt x="4088021" y="890671"/>
                  </a:cubicBezTo>
                  <a:cubicBezTo>
                    <a:pt x="4058652" y="864477"/>
                    <a:pt x="4024522" y="814471"/>
                    <a:pt x="3978484" y="785896"/>
                  </a:cubicBezTo>
                  <a:cubicBezTo>
                    <a:pt x="3932446" y="757321"/>
                    <a:pt x="3868152" y="746208"/>
                    <a:pt x="3811796" y="719221"/>
                  </a:cubicBezTo>
                  <a:cubicBezTo>
                    <a:pt x="3755440" y="692233"/>
                    <a:pt x="3697496" y="650165"/>
                    <a:pt x="3640346" y="623971"/>
                  </a:cubicBezTo>
                  <a:cubicBezTo>
                    <a:pt x="3583196" y="597777"/>
                    <a:pt x="3528427" y="568409"/>
                    <a:pt x="3468896" y="562059"/>
                  </a:cubicBezTo>
                  <a:cubicBezTo>
                    <a:pt x="3409365" y="555709"/>
                    <a:pt x="3283159" y="585871"/>
                    <a:pt x="3283159" y="585871"/>
                  </a:cubicBezTo>
                  <a:cubicBezTo>
                    <a:pt x="3203784" y="595396"/>
                    <a:pt x="3061702" y="615240"/>
                    <a:pt x="2992646" y="619209"/>
                  </a:cubicBezTo>
                  <a:cubicBezTo>
                    <a:pt x="2923590" y="623178"/>
                    <a:pt x="2906127" y="596984"/>
                    <a:pt x="2868821" y="609684"/>
                  </a:cubicBezTo>
                  <a:cubicBezTo>
                    <a:pt x="2831515" y="622384"/>
                    <a:pt x="2801353" y="670009"/>
                    <a:pt x="2768809" y="695409"/>
                  </a:cubicBezTo>
                  <a:cubicBezTo>
                    <a:pt x="2736265" y="720809"/>
                    <a:pt x="2697371" y="735097"/>
                    <a:pt x="2673559" y="762084"/>
                  </a:cubicBezTo>
                  <a:cubicBezTo>
                    <a:pt x="2649747" y="789071"/>
                    <a:pt x="2644190" y="844634"/>
                    <a:pt x="2625934" y="857334"/>
                  </a:cubicBezTo>
                  <a:cubicBezTo>
                    <a:pt x="2607678" y="870034"/>
                    <a:pt x="2583865" y="847015"/>
                    <a:pt x="2564021" y="838284"/>
                  </a:cubicBezTo>
                  <a:cubicBezTo>
                    <a:pt x="2544177" y="829553"/>
                    <a:pt x="2498934" y="850190"/>
                    <a:pt x="2506871" y="804946"/>
                  </a:cubicBezTo>
                  <a:cubicBezTo>
                    <a:pt x="2514808" y="759702"/>
                    <a:pt x="2602915" y="604127"/>
                    <a:pt x="2611646" y="566821"/>
                  </a:cubicBezTo>
                  <a:cubicBezTo>
                    <a:pt x="2620377" y="529515"/>
                    <a:pt x="2575134" y="587459"/>
                    <a:pt x="2559259" y="581109"/>
                  </a:cubicBezTo>
                  <a:cubicBezTo>
                    <a:pt x="2543384" y="574759"/>
                    <a:pt x="2534652" y="539833"/>
                    <a:pt x="2516396" y="528721"/>
                  </a:cubicBezTo>
                  <a:cubicBezTo>
                    <a:pt x="2498140" y="517608"/>
                    <a:pt x="2457659" y="535071"/>
                    <a:pt x="2449721" y="514434"/>
                  </a:cubicBezTo>
                  <a:cubicBezTo>
                    <a:pt x="2441784" y="493796"/>
                    <a:pt x="2473533" y="424740"/>
                    <a:pt x="2468771" y="404896"/>
                  </a:cubicBezTo>
                  <a:cubicBezTo>
                    <a:pt x="2464009" y="385052"/>
                    <a:pt x="2442577" y="397752"/>
                    <a:pt x="2421146" y="395371"/>
                  </a:cubicBezTo>
                  <a:cubicBezTo>
                    <a:pt x="2399715" y="392990"/>
                    <a:pt x="2363203" y="385846"/>
                    <a:pt x="2340184" y="390609"/>
                  </a:cubicBezTo>
                  <a:cubicBezTo>
                    <a:pt x="2317165" y="395371"/>
                    <a:pt x="2293353" y="435852"/>
                    <a:pt x="2283034" y="423946"/>
                  </a:cubicBezTo>
                  <a:cubicBezTo>
                    <a:pt x="2272715" y="412040"/>
                    <a:pt x="2294146" y="327902"/>
                    <a:pt x="2278271" y="319171"/>
                  </a:cubicBezTo>
                  <a:cubicBezTo>
                    <a:pt x="2262396" y="310440"/>
                    <a:pt x="2210803" y="379496"/>
                    <a:pt x="2187784" y="371559"/>
                  </a:cubicBezTo>
                  <a:cubicBezTo>
                    <a:pt x="2164765" y="363622"/>
                    <a:pt x="2149684" y="296152"/>
                    <a:pt x="2140159" y="271546"/>
                  </a:cubicBezTo>
                  <a:cubicBezTo>
                    <a:pt x="2130634" y="246940"/>
                    <a:pt x="2136984" y="228683"/>
                    <a:pt x="2130634" y="223921"/>
                  </a:cubicBezTo>
                  <a:cubicBezTo>
                    <a:pt x="2124284" y="219159"/>
                    <a:pt x="2117140" y="251702"/>
                    <a:pt x="2102059" y="242971"/>
                  </a:cubicBezTo>
                  <a:cubicBezTo>
                    <a:pt x="2086978" y="234240"/>
                    <a:pt x="2057609" y="192965"/>
                    <a:pt x="2040146" y="171534"/>
                  </a:cubicBezTo>
                  <a:cubicBezTo>
                    <a:pt x="2022683" y="150103"/>
                    <a:pt x="2017921" y="116765"/>
                    <a:pt x="1997284" y="114384"/>
                  </a:cubicBezTo>
                  <a:cubicBezTo>
                    <a:pt x="1976647" y="112003"/>
                    <a:pt x="1935371" y="161215"/>
                    <a:pt x="1916321" y="157246"/>
                  </a:cubicBezTo>
                  <a:cubicBezTo>
                    <a:pt x="1897271" y="153277"/>
                    <a:pt x="1902034" y="94540"/>
                    <a:pt x="1882984" y="90571"/>
                  </a:cubicBezTo>
                  <a:cubicBezTo>
                    <a:pt x="1863934" y="86602"/>
                    <a:pt x="1824246" y="139784"/>
                    <a:pt x="1802021" y="133434"/>
                  </a:cubicBezTo>
                  <a:cubicBezTo>
                    <a:pt x="1779796" y="127084"/>
                    <a:pt x="1764715" y="68346"/>
                    <a:pt x="1749634" y="52471"/>
                  </a:cubicBezTo>
                  <a:cubicBezTo>
                    <a:pt x="1734553" y="36596"/>
                    <a:pt x="1728203" y="27865"/>
                    <a:pt x="1711534" y="38184"/>
                  </a:cubicBezTo>
                  <a:cubicBezTo>
                    <a:pt x="1694865" y="48503"/>
                    <a:pt x="1675021" y="100097"/>
                    <a:pt x="1649621" y="114384"/>
                  </a:cubicBezTo>
                  <a:cubicBezTo>
                    <a:pt x="1624221" y="128671"/>
                    <a:pt x="1585328" y="131846"/>
                    <a:pt x="1559134" y="123909"/>
                  </a:cubicBezTo>
                  <a:cubicBezTo>
                    <a:pt x="1532940" y="115972"/>
                    <a:pt x="1498015" y="87396"/>
                    <a:pt x="1492459" y="66759"/>
                  </a:cubicBezTo>
                  <a:cubicBezTo>
                    <a:pt x="1486903" y="46122"/>
                    <a:pt x="1532940" y="-2297"/>
                    <a:pt x="1525796" y="84"/>
                  </a:cubicBezTo>
                  <a:cubicBezTo>
                    <a:pt x="1518652" y="2465"/>
                    <a:pt x="1471027" y="51677"/>
                    <a:pt x="1449596" y="81046"/>
                  </a:cubicBezTo>
                  <a:cubicBezTo>
                    <a:pt x="1428165" y="110415"/>
                    <a:pt x="1424990" y="150102"/>
                    <a:pt x="1397209" y="176296"/>
                  </a:cubicBezTo>
                  <a:cubicBezTo>
                    <a:pt x="1369428" y="202490"/>
                    <a:pt x="1317040" y="231859"/>
                    <a:pt x="1282909" y="238209"/>
                  </a:cubicBezTo>
                  <a:cubicBezTo>
                    <a:pt x="1248778" y="244559"/>
                    <a:pt x="1217027" y="226302"/>
                    <a:pt x="1192421" y="214396"/>
                  </a:cubicBezTo>
                  <a:cubicBezTo>
                    <a:pt x="1167815" y="202490"/>
                    <a:pt x="1156702" y="186614"/>
                    <a:pt x="1135271" y="166771"/>
                  </a:cubicBezTo>
                  <a:cubicBezTo>
                    <a:pt x="1113840" y="146928"/>
                    <a:pt x="1068597" y="81046"/>
                    <a:pt x="1063834" y="95334"/>
                  </a:cubicBezTo>
                  <a:cubicBezTo>
                    <a:pt x="1059071" y="109622"/>
                    <a:pt x="1103521" y="209634"/>
                    <a:pt x="1106696" y="252496"/>
                  </a:cubicBezTo>
                  <a:cubicBezTo>
                    <a:pt x="1109871" y="295358"/>
                    <a:pt x="1100346" y="345365"/>
                    <a:pt x="1082884" y="352509"/>
                  </a:cubicBezTo>
                  <a:cubicBezTo>
                    <a:pt x="1065422" y="359653"/>
                    <a:pt x="1025733" y="327109"/>
                    <a:pt x="1001921" y="295359"/>
                  </a:cubicBezTo>
                  <a:cubicBezTo>
                    <a:pt x="978109" y="263609"/>
                    <a:pt x="952709" y="188996"/>
                    <a:pt x="940009" y="162009"/>
                  </a:cubicBezTo>
                  <a:cubicBezTo>
                    <a:pt x="927309" y="135022"/>
                    <a:pt x="913815" y="91365"/>
                    <a:pt x="925721" y="133434"/>
                  </a:cubicBezTo>
                  <a:cubicBezTo>
                    <a:pt x="937627" y="175503"/>
                    <a:pt x="988427" y="335840"/>
                    <a:pt x="1011446" y="414421"/>
                  </a:cubicBezTo>
                  <a:cubicBezTo>
                    <a:pt x="1034465" y="493002"/>
                    <a:pt x="1050340" y="555708"/>
                    <a:pt x="1063834" y="604921"/>
                  </a:cubicBezTo>
                  <a:cubicBezTo>
                    <a:pt x="1077328" y="654133"/>
                    <a:pt x="1068597" y="680327"/>
                    <a:pt x="1092409" y="709696"/>
                  </a:cubicBezTo>
                  <a:cubicBezTo>
                    <a:pt x="1116221" y="739065"/>
                    <a:pt x="1159878" y="752559"/>
                    <a:pt x="1206709" y="781134"/>
                  </a:cubicBezTo>
                  <a:cubicBezTo>
                    <a:pt x="1253540" y="809709"/>
                    <a:pt x="1332121" y="852571"/>
                    <a:pt x="1373396" y="881146"/>
                  </a:cubicBezTo>
                  <a:cubicBezTo>
                    <a:pt x="1414671" y="909721"/>
                    <a:pt x="1471821" y="941472"/>
                    <a:pt x="1454359" y="952584"/>
                  </a:cubicBezTo>
                  <a:cubicBezTo>
                    <a:pt x="1436897" y="963696"/>
                    <a:pt x="1330533" y="950202"/>
                    <a:pt x="1268621" y="947821"/>
                  </a:cubicBezTo>
                  <a:cubicBezTo>
                    <a:pt x="1206709" y="945440"/>
                    <a:pt x="1082884" y="938296"/>
                    <a:pt x="1082884" y="938296"/>
                  </a:cubicBezTo>
                  <a:lnTo>
                    <a:pt x="763796" y="919246"/>
                  </a:lnTo>
                  <a:lnTo>
                    <a:pt x="587584" y="924009"/>
                  </a:lnTo>
                  <a:close/>
                </a:path>
              </a:pathLst>
            </a:cu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sp>
        <p:nvSpPr>
          <p:cNvPr id="22" name="직사각형 21"/>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3" name="제목 1"/>
          <p:cNvSpPr txBox="1">
            <a:spLocks/>
          </p:cNvSpPr>
          <p:nvPr/>
        </p:nvSpPr>
        <p:spPr>
          <a:xfrm>
            <a:off x="547913" y="365125"/>
            <a:ext cx="10990944" cy="61767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91922"/>
                </a:solidFill>
                <a:latin typeface="리디바탕" panose="020B0600000101010101" pitchFamily="34" charset="-127"/>
                <a:cs typeface="Arial" panose="020B0604020202020204" pitchFamily="34" charset="0"/>
              </a:rPr>
              <a:t>3.3.4. </a:t>
            </a:r>
            <a:r>
              <a:rPr lang="en-US" altLang="ko-KR" sz="2000" b="1" spc="-150" dirty="0">
                <a:solidFill>
                  <a:srgbClr val="091922"/>
                </a:solidFill>
                <a:latin typeface="리디바탕" panose="020B0600000101010101" pitchFamily="34" charset="-127"/>
                <a:cs typeface="Arial" panose="020B0604020202020204" pitchFamily="34" charset="0"/>
              </a:rPr>
              <a:t>Convergent contraction of βγ-</a:t>
            </a:r>
            <a:r>
              <a:rPr lang="en-US" altLang="ko-KR" sz="2000" b="1" spc="-150" dirty="0" err="1">
                <a:solidFill>
                  <a:srgbClr val="091922"/>
                </a:solidFill>
                <a:latin typeface="리디바탕" panose="020B0600000101010101" pitchFamily="34" charset="-127"/>
                <a:cs typeface="Arial" panose="020B0604020202020204" pitchFamily="34" charset="0"/>
              </a:rPr>
              <a:t>crystallin</a:t>
            </a:r>
            <a:r>
              <a:rPr lang="en-US" altLang="ko-KR" sz="2000" b="1" spc="-150" dirty="0">
                <a:solidFill>
                  <a:srgbClr val="091922"/>
                </a:solidFill>
                <a:latin typeface="리디바탕" panose="020B0600000101010101" pitchFamily="34" charset="-127"/>
                <a:cs typeface="Arial" panose="020B0604020202020204" pitchFamily="34" charset="0"/>
              </a:rPr>
              <a:t> gene superfamily in land-adapting species</a:t>
            </a:r>
          </a:p>
        </p:txBody>
      </p:sp>
    </p:spTree>
    <p:extLst>
      <p:ext uri="{BB962C8B-B14F-4D97-AF65-F5344CB8AC3E}">
        <p14:creationId xmlns:p14="http://schemas.microsoft.com/office/powerpoint/2010/main" val="31151274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910772" y="1216025"/>
            <a:ext cx="10515600" cy="5113820"/>
          </a:xfrm>
        </p:spPr>
        <p:txBody>
          <a:bodyPr>
            <a:normAutofit/>
          </a:bodyPr>
          <a:lstStyle/>
          <a:p>
            <a:r>
              <a:rPr lang="en-US" altLang="ko-KR" sz="1600" b="1" dirty="0"/>
              <a:t>Importance of immune response related to land adaptation: </a:t>
            </a:r>
            <a:r>
              <a:rPr lang="en-US" altLang="ko-KR" sz="1600" b="1" i="1" dirty="0"/>
              <a:t>NOD1</a:t>
            </a:r>
            <a:r>
              <a:rPr lang="en-US" altLang="ko-KR" sz="1600" b="1" dirty="0"/>
              <a:t> gene</a:t>
            </a:r>
          </a:p>
          <a:p>
            <a:pPr>
              <a:buFontTx/>
              <a:buChar char="-"/>
            </a:pPr>
            <a:r>
              <a:rPr lang="en-US" altLang="ko-KR" sz="1600" dirty="0"/>
              <a:t>Land environment: likely to be exposed to novel pathogens including bacteria</a:t>
            </a:r>
          </a:p>
          <a:p>
            <a:pPr>
              <a:buFontTx/>
              <a:buChar char="-"/>
            </a:pPr>
            <a:r>
              <a:rPr lang="en-US" altLang="ko-KR" sz="1600" i="1" dirty="0"/>
              <a:t>NOD1</a:t>
            </a:r>
            <a:r>
              <a:rPr lang="en-US" altLang="ko-KR" sz="1600" dirty="0"/>
              <a:t>: recognizes the bacterial LPS (lipopolysaccharide), thus activates NF-</a:t>
            </a:r>
            <a:r>
              <a:rPr lang="en-US" altLang="ko-KR" sz="1600" dirty="0" err="1"/>
              <a:t>κB</a:t>
            </a:r>
            <a:r>
              <a:rPr lang="en-US" altLang="ko-KR" sz="1600" dirty="0"/>
              <a:t> signal pathway and promotes the expression of inflammatory cytokines</a:t>
            </a:r>
          </a:p>
          <a:p>
            <a:pPr>
              <a:buFontTx/>
              <a:buChar char="-"/>
            </a:pPr>
            <a:endParaRPr lang="en-US" altLang="ko-KR" sz="1600" dirty="0"/>
          </a:p>
          <a:p>
            <a:r>
              <a:rPr lang="en-US" altLang="ko-KR" sz="1600" b="1" dirty="0"/>
              <a:t>Oxidative phosphorylation &amp; Kidney development</a:t>
            </a:r>
          </a:p>
          <a:p>
            <a:pPr marL="0" indent="0">
              <a:buNone/>
            </a:pPr>
            <a:r>
              <a:rPr lang="en-US" altLang="ko-KR" sz="1600" dirty="0"/>
              <a:t>-  Oxygen: a terminal electron acceptor in mitochondrial oxidative </a:t>
            </a:r>
            <a:r>
              <a:rPr lang="en-US" altLang="ko-KR" sz="1600" dirty="0" err="1"/>
              <a:t>phosphorylaiton</a:t>
            </a:r>
            <a:endParaRPr lang="en-US" altLang="ko-KR" sz="1600" dirty="0"/>
          </a:p>
          <a:p>
            <a:pPr>
              <a:buFontTx/>
              <a:buChar char="-"/>
            </a:pPr>
            <a:r>
              <a:rPr lang="en-US" altLang="ko-KR" sz="1600" dirty="0"/>
              <a:t>Kidney: retaining water and salt, and thus acts as a </a:t>
            </a:r>
            <a:r>
              <a:rPr lang="en-US" altLang="ko-KR" sz="1600" dirty="0" err="1"/>
              <a:t>osmoregulator</a:t>
            </a:r>
            <a:r>
              <a:rPr lang="en-US" altLang="ko-KR" sz="1600" dirty="0"/>
              <a:t> </a:t>
            </a:r>
          </a:p>
          <a:p>
            <a:pPr>
              <a:buFontTx/>
              <a:buChar char="-"/>
            </a:pPr>
            <a:endParaRPr lang="en-US" altLang="ko-KR" sz="1600" dirty="0"/>
          </a:p>
          <a:p>
            <a:r>
              <a:rPr lang="en-US" altLang="ko-KR" sz="1600" b="1" dirty="0"/>
              <a:t>Contraction of </a:t>
            </a:r>
            <a:r>
              <a:rPr lang="el-GR" altLang="ko-KR" sz="1600" b="1" dirty="0"/>
              <a:t>γ</a:t>
            </a:r>
            <a:r>
              <a:rPr lang="en-US" altLang="ko-KR" sz="1600" b="1" dirty="0"/>
              <a:t>-</a:t>
            </a:r>
            <a:r>
              <a:rPr lang="en-US" altLang="ko-KR" sz="1600" b="1" dirty="0" err="1"/>
              <a:t>crystallin</a:t>
            </a:r>
            <a:r>
              <a:rPr lang="en-US" altLang="ko-KR" sz="1600" b="1" dirty="0"/>
              <a:t> gene family</a:t>
            </a:r>
          </a:p>
          <a:p>
            <a:pPr>
              <a:buFontTx/>
              <a:buChar char="-"/>
            </a:pPr>
            <a:r>
              <a:rPr lang="en-US" altLang="ko-KR" sz="1600" dirty="0"/>
              <a:t>Contraction of </a:t>
            </a:r>
            <a:r>
              <a:rPr lang="el-GR" altLang="ko-KR" sz="1600" dirty="0"/>
              <a:t>γ</a:t>
            </a:r>
            <a:r>
              <a:rPr lang="en-US" altLang="ko-KR" sz="1600" dirty="0"/>
              <a:t>M-</a:t>
            </a:r>
            <a:r>
              <a:rPr lang="en-US" altLang="ko-KR" sz="1600" dirty="0" err="1"/>
              <a:t>crystallin</a:t>
            </a:r>
            <a:r>
              <a:rPr lang="en-US" altLang="ko-KR" sz="1600" dirty="0"/>
              <a:t>: already reported in terrestrial vertebrates (soften their aquatic lenses and reduce the refractive index to obtain aerial vision that could focus at a distance</a:t>
            </a:r>
            <a:r>
              <a:rPr lang="en-US" altLang="ko-KR" sz="1600" dirty="0"/>
              <a:t>) (</a:t>
            </a:r>
            <a:r>
              <a:rPr lang="en-US" altLang="ko-KR" sz="1600" dirty="0" err="1" smtClean="0"/>
              <a:t>Wistow</a:t>
            </a:r>
            <a:r>
              <a:rPr lang="en-US" altLang="ko-KR" sz="1600" dirty="0" smtClean="0"/>
              <a:t>, 1993)</a:t>
            </a:r>
            <a:endParaRPr lang="en-US" altLang="ko-KR" sz="1600" dirty="0"/>
          </a:p>
          <a:p>
            <a:pPr>
              <a:buFontTx/>
              <a:buChar char="-"/>
            </a:pPr>
            <a:r>
              <a:rPr lang="en-US" altLang="ko-KR" sz="1600" dirty="0"/>
              <a:t>Might be related to mudskipper’s aerial vision as well?</a:t>
            </a:r>
          </a:p>
        </p:txBody>
      </p:sp>
      <p:sp>
        <p:nvSpPr>
          <p:cNvPr id="8"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91922"/>
                </a:solidFill>
                <a:latin typeface="리디바탕" panose="020B0600000101010101" pitchFamily="34" charset="-127"/>
                <a:cs typeface="Arial" panose="020B0604020202020204" pitchFamily="34" charset="0"/>
              </a:rPr>
              <a:t>3.4. Discussion</a:t>
            </a:r>
            <a:endParaRPr lang="ko-KR" altLang="en-US" sz="2000" b="1" dirty="0">
              <a:solidFill>
                <a:srgbClr val="091922"/>
              </a:solidFill>
              <a:latin typeface="리디바탕" panose="020B0600000101010101" pitchFamily="34" charset="-127"/>
              <a:cs typeface="Arial" panose="020B0604020202020204" pitchFamily="34" charset="0"/>
            </a:endParaRPr>
          </a:p>
        </p:txBody>
      </p:sp>
      <p:sp>
        <p:nvSpPr>
          <p:cNvPr id="10" name="직사각형 9"/>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rPr>
              <a:t>Chapter 3. Genetic adaptations in mudskipper and tetrapod give insights into their convergent water-to-land transition</a:t>
            </a:r>
            <a:endParaRPr lang="en-US" altLang="ko-KR" sz="1400" dirty="0">
              <a:solidFill>
                <a:schemeClr val="accent1">
                  <a:lumMod val="20000"/>
                  <a:lumOff val="80000"/>
                </a:schemeClr>
              </a:solidFill>
            </a:endParaRPr>
          </a:p>
        </p:txBody>
      </p:sp>
      <p:sp>
        <p:nvSpPr>
          <p:cNvPr id="15" name="직사각형 14"/>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6" name="그림 15"/>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4" name="슬라이드 번호 개체 틀 3"/>
          <p:cNvSpPr>
            <a:spLocks noGrp="1"/>
          </p:cNvSpPr>
          <p:nvPr>
            <p:ph type="sldNum" sz="quarter" idx="12"/>
          </p:nvPr>
        </p:nvSpPr>
        <p:spPr/>
        <p:txBody>
          <a:bodyPr/>
          <a:lstStyle/>
          <a:p>
            <a:fld id="{5B1A2C70-E979-4B06-803D-95206E9E193C}" type="slidenum">
              <a:rPr lang="ko-KR" altLang="en-US" smtClean="0"/>
              <a:t>34</a:t>
            </a:fld>
            <a:endParaRPr lang="ko-KR" altLang="en-US" dirty="0"/>
          </a:p>
        </p:txBody>
      </p:sp>
      <p:grpSp>
        <p:nvGrpSpPr>
          <p:cNvPr id="17" name="그룹 16"/>
          <p:cNvGrpSpPr/>
          <p:nvPr/>
        </p:nvGrpSpPr>
        <p:grpSpPr>
          <a:xfrm>
            <a:off x="11324035" y="44973"/>
            <a:ext cx="787586" cy="787586"/>
            <a:chOff x="11324035" y="44973"/>
            <a:chExt cx="787586" cy="787586"/>
          </a:xfrm>
        </p:grpSpPr>
        <p:sp>
          <p:nvSpPr>
            <p:cNvPr id="18" name="모서리가 둥근 직사각형 17"/>
            <p:cNvSpPr/>
            <p:nvPr/>
          </p:nvSpPr>
          <p:spPr>
            <a:xfrm>
              <a:off x="11324035" y="44973"/>
              <a:ext cx="787586" cy="787586"/>
            </a:xfrm>
            <a:prstGeom prst="roundRect">
              <a:avLst>
                <a:gd name="adj" fmla="val 12311"/>
              </a:avLst>
            </a:prstGeom>
            <a:noFill/>
            <a:ln w="38100">
              <a:solidFill>
                <a:srgbClr val="03090D"/>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32">
              <a:extLst>
                <a:ext uri="{FF2B5EF4-FFF2-40B4-BE49-F238E27FC236}">
                  <a16:creationId xmlns:a16="http://schemas.microsoft.com/office/drawing/2014/main" id="{4116CE66-4168-489F-8D29-FD0AE7D49304}"/>
                </a:ext>
              </a:extLst>
            </p:cNvPr>
            <p:cNvSpPr/>
            <p:nvPr/>
          </p:nvSpPr>
          <p:spPr>
            <a:xfrm>
              <a:off x="11353800" y="317640"/>
              <a:ext cx="708933" cy="263020"/>
            </a:xfrm>
            <a:custGeom>
              <a:avLst/>
              <a:gdLst>
                <a:gd name="connsiteX0" fmla="*/ 587584 w 5316746"/>
                <a:gd name="connsiteY0" fmla="*/ 924009 h 1972551"/>
                <a:gd name="connsiteX1" fmla="*/ 468521 w 5316746"/>
                <a:gd name="connsiteY1" fmla="*/ 785896 h 1972551"/>
                <a:gd name="connsiteX2" fmla="*/ 278021 w 5316746"/>
                <a:gd name="connsiteY2" fmla="*/ 862096 h 1972551"/>
                <a:gd name="connsiteX3" fmla="*/ 244684 w 5316746"/>
                <a:gd name="connsiteY3" fmla="*/ 990684 h 1972551"/>
                <a:gd name="connsiteX4" fmla="*/ 106571 w 5316746"/>
                <a:gd name="connsiteY4" fmla="*/ 1052596 h 1972551"/>
                <a:gd name="connsiteX5" fmla="*/ 30371 w 5316746"/>
                <a:gd name="connsiteY5" fmla="*/ 1162134 h 1972551"/>
                <a:gd name="connsiteX6" fmla="*/ 1796 w 5316746"/>
                <a:gd name="connsiteY6" fmla="*/ 1190709 h 1972551"/>
                <a:gd name="connsiteX7" fmla="*/ 11321 w 5316746"/>
                <a:gd name="connsiteY7" fmla="*/ 1300246 h 1972551"/>
                <a:gd name="connsiteX8" fmla="*/ 6559 w 5316746"/>
                <a:gd name="connsiteY8" fmla="*/ 1362159 h 1972551"/>
                <a:gd name="connsiteX9" fmla="*/ 116096 w 5316746"/>
                <a:gd name="connsiteY9" fmla="*/ 1471696 h 1972551"/>
                <a:gd name="connsiteX10" fmla="*/ 363746 w 5316746"/>
                <a:gd name="connsiteY10" fmla="*/ 1590759 h 1972551"/>
                <a:gd name="connsiteX11" fmla="*/ 659021 w 5316746"/>
                <a:gd name="connsiteY11" fmla="*/ 1662196 h 1972551"/>
                <a:gd name="connsiteX12" fmla="*/ 863809 w 5316746"/>
                <a:gd name="connsiteY12" fmla="*/ 1724109 h 1972551"/>
                <a:gd name="connsiteX13" fmla="*/ 992396 w 5316746"/>
                <a:gd name="connsiteY13" fmla="*/ 1771734 h 1972551"/>
                <a:gd name="connsiteX14" fmla="*/ 1063834 w 5316746"/>
                <a:gd name="connsiteY14" fmla="*/ 1862221 h 1972551"/>
                <a:gd name="connsiteX15" fmla="*/ 1097171 w 5316746"/>
                <a:gd name="connsiteY15" fmla="*/ 1933659 h 1972551"/>
                <a:gd name="connsiteX16" fmla="*/ 1287671 w 5316746"/>
                <a:gd name="connsiteY16" fmla="*/ 1957471 h 1972551"/>
                <a:gd name="connsiteX17" fmla="*/ 1459121 w 5316746"/>
                <a:gd name="connsiteY17" fmla="*/ 1971759 h 1972551"/>
                <a:gd name="connsiteX18" fmla="*/ 1521034 w 5316746"/>
                <a:gd name="connsiteY18" fmla="*/ 1933659 h 1972551"/>
                <a:gd name="connsiteX19" fmla="*/ 1578184 w 5316746"/>
                <a:gd name="connsiteY19" fmla="*/ 1871746 h 1972551"/>
                <a:gd name="connsiteX20" fmla="*/ 1587709 w 5316746"/>
                <a:gd name="connsiteY20" fmla="*/ 1824121 h 1972551"/>
                <a:gd name="connsiteX21" fmla="*/ 1721059 w 5316746"/>
                <a:gd name="connsiteY21" fmla="*/ 1909846 h 1972551"/>
                <a:gd name="connsiteX22" fmla="*/ 1863934 w 5316746"/>
                <a:gd name="connsiteY22" fmla="*/ 1909846 h 1972551"/>
                <a:gd name="connsiteX23" fmla="*/ 1959184 w 5316746"/>
                <a:gd name="connsiteY23" fmla="*/ 1871746 h 1972551"/>
                <a:gd name="connsiteX24" fmla="*/ 2063959 w 5316746"/>
                <a:gd name="connsiteY24" fmla="*/ 1852696 h 1972551"/>
                <a:gd name="connsiteX25" fmla="*/ 2140159 w 5316746"/>
                <a:gd name="connsiteY25" fmla="*/ 1771734 h 1972551"/>
                <a:gd name="connsiteX26" fmla="*/ 2173496 w 5316746"/>
                <a:gd name="connsiteY26" fmla="*/ 1700296 h 1972551"/>
                <a:gd name="connsiteX27" fmla="*/ 2383046 w 5316746"/>
                <a:gd name="connsiteY27" fmla="*/ 1714584 h 1972551"/>
                <a:gd name="connsiteX28" fmla="*/ 2616409 w 5316746"/>
                <a:gd name="connsiteY28" fmla="*/ 1681246 h 1972551"/>
                <a:gd name="connsiteX29" fmla="*/ 2687846 w 5316746"/>
                <a:gd name="connsiteY29" fmla="*/ 1662196 h 1972551"/>
                <a:gd name="connsiteX30" fmla="*/ 2721184 w 5316746"/>
                <a:gd name="connsiteY30" fmla="*/ 1757446 h 1972551"/>
                <a:gd name="connsiteX31" fmla="*/ 2816434 w 5316746"/>
                <a:gd name="connsiteY31" fmla="*/ 1781259 h 1972551"/>
                <a:gd name="connsiteX32" fmla="*/ 2849771 w 5316746"/>
                <a:gd name="connsiteY32" fmla="*/ 1805071 h 1972551"/>
                <a:gd name="connsiteX33" fmla="*/ 2945021 w 5316746"/>
                <a:gd name="connsiteY33" fmla="*/ 1809834 h 1972551"/>
                <a:gd name="connsiteX34" fmla="*/ 2978359 w 5316746"/>
                <a:gd name="connsiteY34" fmla="*/ 1852696 h 1972551"/>
                <a:gd name="connsiteX35" fmla="*/ 3025984 w 5316746"/>
                <a:gd name="connsiteY35" fmla="*/ 1833646 h 1972551"/>
                <a:gd name="connsiteX36" fmla="*/ 3149809 w 5316746"/>
                <a:gd name="connsiteY36" fmla="*/ 1843171 h 1972551"/>
                <a:gd name="connsiteX37" fmla="*/ 3259346 w 5316746"/>
                <a:gd name="connsiteY37" fmla="*/ 1814596 h 1972551"/>
                <a:gd name="connsiteX38" fmla="*/ 3392696 w 5316746"/>
                <a:gd name="connsiteY38" fmla="*/ 1843171 h 1972551"/>
                <a:gd name="connsiteX39" fmla="*/ 3459371 w 5316746"/>
                <a:gd name="connsiteY39" fmla="*/ 1790784 h 1972551"/>
                <a:gd name="connsiteX40" fmla="*/ 3597484 w 5316746"/>
                <a:gd name="connsiteY40" fmla="*/ 1790784 h 1972551"/>
                <a:gd name="connsiteX41" fmla="*/ 3678446 w 5316746"/>
                <a:gd name="connsiteY41" fmla="*/ 1790784 h 1972551"/>
                <a:gd name="connsiteX42" fmla="*/ 3735596 w 5316746"/>
                <a:gd name="connsiteY42" fmla="*/ 1781259 h 1972551"/>
                <a:gd name="connsiteX43" fmla="*/ 3668921 w 5316746"/>
                <a:gd name="connsiteY43" fmla="*/ 1700296 h 1972551"/>
                <a:gd name="connsiteX44" fmla="*/ 3602246 w 5316746"/>
                <a:gd name="connsiteY44" fmla="*/ 1652671 h 1972551"/>
                <a:gd name="connsiteX45" fmla="*/ 3792746 w 5316746"/>
                <a:gd name="connsiteY45" fmla="*/ 1628859 h 1972551"/>
                <a:gd name="connsiteX46" fmla="*/ 4159459 w 5316746"/>
                <a:gd name="connsiteY46" fmla="*/ 1652671 h 1972551"/>
                <a:gd name="connsiteX47" fmla="*/ 4407109 w 5316746"/>
                <a:gd name="connsiteY47" fmla="*/ 1633621 h 1972551"/>
                <a:gd name="connsiteX48" fmla="*/ 4530934 w 5316746"/>
                <a:gd name="connsiteY48" fmla="*/ 1705059 h 1972551"/>
                <a:gd name="connsiteX49" fmla="*/ 4530934 w 5316746"/>
                <a:gd name="connsiteY49" fmla="*/ 1671721 h 1972551"/>
                <a:gd name="connsiteX50" fmla="*/ 4649996 w 5316746"/>
                <a:gd name="connsiteY50" fmla="*/ 1690771 h 1972551"/>
                <a:gd name="connsiteX51" fmla="*/ 4721434 w 5316746"/>
                <a:gd name="connsiteY51" fmla="*/ 1681246 h 1972551"/>
                <a:gd name="connsiteX52" fmla="*/ 4783346 w 5316746"/>
                <a:gd name="connsiteY52" fmla="*/ 1633621 h 1972551"/>
                <a:gd name="connsiteX53" fmla="*/ 4821446 w 5316746"/>
                <a:gd name="connsiteY53" fmla="*/ 1590759 h 1972551"/>
                <a:gd name="connsiteX54" fmla="*/ 5030996 w 5316746"/>
                <a:gd name="connsiteY54" fmla="*/ 1538371 h 1972551"/>
                <a:gd name="connsiteX55" fmla="*/ 5054809 w 5316746"/>
                <a:gd name="connsiteY55" fmla="*/ 1500271 h 1972551"/>
                <a:gd name="connsiteX56" fmla="*/ 5016709 w 5316746"/>
                <a:gd name="connsiteY56" fmla="*/ 1466934 h 1972551"/>
                <a:gd name="connsiteX57" fmla="*/ 5211971 w 5316746"/>
                <a:gd name="connsiteY57" fmla="*/ 1409784 h 1972551"/>
                <a:gd name="connsiteX58" fmla="*/ 5254834 w 5316746"/>
                <a:gd name="connsiteY58" fmla="*/ 1314534 h 1972551"/>
                <a:gd name="connsiteX59" fmla="*/ 5135771 w 5316746"/>
                <a:gd name="connsiteY59" fmla="*/ 1271671 h 1972551"/>
                <a:gd name="connsiteX60" fmla="*/ 5273884 w 5316746"/>
                <a:gd name="connsiteY60" fmla="*/ 1233571 h 1972551"/>
                <a:gd name="connsiteX61" fmla="*/ 5297696 w 5316746"/>
                <a:gd name="connsiteY61" fmla="*/ 1143084 h 1972551"/>
                <a:gd name="connsiteX62" fmla="*/ 5292934 w 5316746"/>
                <a:gd name="connsiteY62" fmla="*/ 1071646 h 1972551"/>
                <a:gd name="connsiteX63" fmla="*/ 5316746 w 5316746"/>
                <a:gd name="connsiteY63" fmla="*/ 952584 h 1972551"/>
                <a:gd name="connsiteX64" fmla="*/ 5292934 w 5316746"/>
                <a:gd name="connsiteY64" fmla="*/ 895434 h 1972551"/>
                <a:gd name="connsiteX65" fmla="*/ 5273884 w 5316746"/>
                <a:gd name="connsiteY65" fmla="*/ 833521 h 1972551"/>
                <a:gd name="connsiteX66" fmla="*/ 5211971 w 5316746"/>
                <a:gd name="connsiteY66" fmla="*/ 828759 h 1972551"/>
                <a:gd name="connsiteX67" fmla="*/ 5111959 w 5316746"/>
                <a:gd name="connsiteY67" fmla="*/ 857334 h 1972551"/>
                <a:gd name="connsiteX68" fmla="*/ 5154821 w 5316746"/>
                <a:gd name="connsiteY68" fmla="*/ 771609 h 1972551"/>
                <a:gd name="connsiteX69" fmla="*/ 5169109 w 5316746"/>
                <a:gd name="connsiteY69" fmla="*/ 714459 h 1972551"/>
                <a:gd name="connsiteX70" fmla="*/ 5102434 w 5316746"/>
                <a:gd name="connsiteY70" fmla="*/ 704934 h 1972551"/>
                <a:gd name="connsiteX71" fmla="*/ 4969084 w 5316746"/>
                <a:gd name="connsiteY71" fmla="*/ 662071 h 1972551"/>
                <a:gd name="connsiteX72" fmla="*/ 4859546 w 5316746"/>
                <a:gd name="connsiteY72" fmla="*/ 728746 h 1972551"/>
                <a:gd name="connsiteX73" fmla="*/ 4764296 w 5316746"/>
                <a:gd name="connsiteY73" fmla="*/ 709696 h 1972551"/>
                <a:gd name="connsiteX74" fmla="*/ 4683334 w 5316746"/>
                <a:gd name="connsiteY74" fmla="*/ 766846 h 1972551"/>
                <a:gd name="connsiteX75" fmla="*/ 4597609 w 5316746"/>
                <a:gd name="connsiteY75" fmla="*/ 838284 h 1972551"/>
                <a:gd name="connsiteX76" fmla="*/ 4521409 w 5316746"/>
                <a:gd name="connsiteY76" fmla="*/ 962109 h 1972551"/>
                <a:gd name="connsiteX77" fmla="*/ 4445209 w 5316746"/>
                <a:gd name="connsiteY77" fmla="*/ 1090696 h 1972551"/>
                <a:gd name="connsiteX78" fmla="*/ 4345196 w 5316746"/>
                <a:gd name="connsiteY78" fmla="*/ 1176421 h 1972551"/>
                <a:gd name="connsiteX79" fmla="*/ 4197559 w 5316746"/>
                <a:gd name="connsiteY79" fmla="*/ 1209759 h 1972551"/>
                <a:gd name="connsiteX80" fmla="*/ 4102309 w 5316746"/>
                <a:gd name="connsiteY80" fmla="*/ 1190709 h 1972551"/>
                <a:gd name="connsiteX81" fmla="*/ 4183271 w 5316746"/>
                <a:gd name="connsiteY81" fmla="*/ 1104984 h 1972551"/>
                <a:gd name="connsiteX82" fmla="*/ 4154696 w 5316746"/>
                <a:gd name="connsiteY82" fmla="*/ 1066884 h 1972551"/>
                <a:gd name="connsiteX83" fmla="*/ 4088021 w 5316746"/>
                <a:gd name="connsiteY83" fmla="*/ 1047834 h 1972551"/>
                <a:gd name="connsiteX84" fmla="*/ 4054684 w 5316746"/>
                <a:gd name="connsiteY84" fmla="*/ 995446 h 1972551"/>
                <a:gd name="connsiteX85" fmla="*/ 4145171 w 5316746"/>
                <a:gd name="connsiteY85" fmla="*/ 966871 h 1972551"/>
                <a:gd name="connsiteX86" fmla="*/ 4154696 w 5316746"/>
                <a:gd name="connsiteY86" fmla="*/ 943059 h 1972551"/>
                <a:gd name="connsiteX87" fmla="*/ 4088021 w 5316746"/>
                <a:gd name="connsiteY87" fmla="*/ 890671 h 1972551"/>
                <a:gd name="connsiteX88" fmla="*/ 3978484 w 5316746"/>
                <a:gd name="connsiteY88" fmla="*/ 785896 h 1972551"/>
                <a:gd name="connsiteX89" fmla="*/ 3811796 w 5316746"/>
                <a:gd name="connsiteY89" fmla="*/ 719221 h 1972551"/>
                <a:gd name="connsiteX90" fmla="*/ 3640346 w 5316746"/>
                <a:gd name="connsiteY90" fmla="*/ 623971 h 1972551"/>
                <a:gd name="connsiteX91" fmla="*/ 3468896 w 5316746"/>
                <a:gd name="connsiteY91" fmla="*/ 562059 h 1972551"/>
                <a:gd name="connsiteX92" fmla="*/ 3283159 w 5316746"/>
                <a:gd name="connsiteY92" fmla="*/ 585871 h 1972551"/>
                <a:gd name="connsiteX93" fmla="*/ 2992646 w 5316746"/>
                <a:gd name="connsiteY93" fmla="*/ 619209 h 1972551"/>
                <a:gd name="connsiteX94" fmla="*/ 2868821 w 5316746"/>
                <a:gd name="connsiteY94" fmla="*/ 609684 h 1972551"/>
                <a:gd name="connsiteX95" fmla="*/ 2768809 w 5316746"/>
                <a:gd name="connsiteY95" fmla="*/ 695409 h 1972551"/>
                <a:gd name="connsiteX96" fmla="*/ 2673559 w 5316746"/>
                <a:gd name="connsiteY96" fmla="*/ 762084 h 1972551"/>
                <a:gd name="connsiteX97" fmla="*/ 2625934 w 5316746"/>
                <a:gd name="connsiteY97" fmla="*/ 857334 h 1972551"/>
                <a:gd name="connsiteX98" fmla="*/ 2564021 w 5316746"/>
                <a:gd name="connsiteY98" fmla="*/ 838284 h 1972551"/>
                <a:gd name="connsiteX99" fmla="*/ 2506871 w 5316746"/>
                <a:gd name="connsiteY99" fmla="*/ 804946 h 1972551"/>
                <a:gd name="connsiteX100" fmla="*/ 2611646 w 5316746"/>
                <a:gd name="connsiteY100" fmla="*/ 566821 h 1972551"/>
                <a:gd name="connsiteX101" fmla="*/ 2559259 w 5316746"/>
                <a:gd name="connsiteY101" fmla="*/ 581109 h 1972551"/>
                <a:gd name="connsiteX102" fmla="*/ 2516396 w 5316746"/>
                <a:gd name="connsiteY102" fmla="*/ 528721 h 1972551"/>
                <a:gd name="connsiteX103" fmla="*/ 2449721 w 5316746"/>
                <a:gd name="connsiteY103" fmla="*/ 514434 h 1972551"/>
                <a:gd name="connsiteX104" fmla="*/ 2468771 w 5316746"/>
                <a:gd name="connsiteY104" fmla="*/ 404896 h 1972551"/>
                <a:gd name="connsiteX105" fmla="*/ 2421146 w 5316746"/>
                <a:gd name="connsiteY105" fmla="*/ 395371 h 1972551"/>
                <a:gd name="connsiteX106" fmla="*/ 2340184 w 5316746"/>
                <a:gd name="connsiteY106" fmla="*/ 390609 h 1972551"/>
                <a:gd name="connsiteX107" fmla="*/ 2283034 w 5316746"/>
                <a:gd name="connsiteY107" fmla="*/ 423946 h 1972551"/>
                <a:gd name="connsiteX108" fmla="*/ 2278271 w 5316746"/>
                <a:gd name="connsiteY108" fmla="*/ 319171 h 1972551"/>
                <a:gd name="connsiteX109" fmla="*/ 2187784 w 5316746"/>
                <a:gd name="connsiteY109" fmla="*/ 371559 h 1972551"/>
                <a:gd name="connsiteX110" fmla="*/ 2140159 w 5316746"/>
                <a:gd name="connsiteY110" fmla="*/ 271546 h 1972551"/>
                <a:gd name="connsiteX111" fmla="*/ 2130634 w 5316746"/>
                <a:gd name="connsiteY111" fmla="*/ 223921 h 1972551"/>
                <a:gd name="connsiteX112" fmla="*/ 2102059 w 5316746"/>
                <a:gd name="connsiteY112" fmla="*/ 242971 h 1972551"/>
                <a:gd name="connsiteX113" fmla="*/ 2040146 w 5316746"/>
                <a:gd name="connsiteY113" fmla="*/ 171534 h 1972551"/>
                <a:gd name="connsiteX114" fmla="*/ 1997284 w 5316746"/>
                <a:gd name="connsiteY114" fmla="*/ 114384 h 1972551"/>
                <a:gd name="connsiteX115" fmla="*/ 1916321 w 5316746"/>
                <a:gd name="connsiteY115" fmla="*/ 157246 h 1972551"/>
                <a:gd name="connsiteX116" fmla="*/ 1882984 w 5316746"/>
                <a:gd name="connsiteY116" fmla="*/ 90571 h 1972551"/>
                <a:gd name="connsiteX117" fmla="*/ 1802021 w 5316746"/>
                <a:gd name="connsiteY117" fmla="*/ 133434 h 1972551"/>
                <a:gd name="connsiteX118" fmla="*/ 1749634 w 5316746"/>
                <a:gd name="connsiteY118" fmla="*/ 52471 h 1972551"/>
                <a:gd name="connsiteX119" fmla="*/ 1711534 w 5316746"/>
                <a:gd name="connsiteY119" fmla="*/ 38184 h 1972551"/>
                <a:gd name="connsiteX120" fmla="*/ 1649621 w 5316746"/>
                <a:gd name="connsiteY120" fmla="*/ 114384 h 1972551"/>
                <a:gd name="connsiteX121" fmla="*/ 1559134 w 5316746"/>
                <a:gd name="connsiteY121" fmla="*/ 123909 h 1972551"/>
                <a:gd name="connsiteX122" fmla="*/ 1492459 w 5316746"/>
                <a:gd name="connsiteY122" fmla="*/ 66759 h 1972551"/>
                <a:gd name="connsiteX123" fmla="*/ 1525796 w 5316746"/>
                <a:gd name="connsiteY123" fmla="*/ 84 h 1972551"/>
                <a:gd name="connsiteX124" fmla="*/ 1449596 w 5316746"/>
                <a:gd name="connsiteY124" fmla="*/ 81046 h 1972551"/>
                <a:gd name="connsiteX125" fmla="*/ 1397209 w 5316746"/>
                <a:gd name="connsiteY125" fmla="*/ 176296 h 1972551"/>
                <a:gd name="connsiteX126" fmla="*/ 1282909 w 5316746"/>
                <a:gd name="connsiteY126" fmla="*/ 238209 h 1972551"/>
                <a:gd name="connsiteX127" fmla="*/ 1192421 w 5316746"/>
                <a:gd name="connsiteY127" fmla="*/ 214396 h 1972551"/>
                <a:gd name="connsiteX128" fmla="*/ 1135271 w 5316746"/>
                <a:gd name="connsiteY128" fmla="*/ 166771 h 1972551"/>
                <a:gd name="connsiteX129" fmla="*/ 1063834 w 5316746"/>
                <a:gd name="connsiteY129" fmla="*/ 95334 h 1972551"/>
                <a:gd name="connsiteX130" fmla="*/ 1106696 w 5316746"/>
                <a:gd name="connsiteY130" fmla="*/ 252496 h 1972551"/>
                <a:gd name="connsiteX131" fmla="*/ 1082884 w 5316746"/>
                <a:gd name="connsiteY131" fmla="*/ 352509 h 1972551"/>
                <a:gd name="connsiteX132" fmla="*/ 1001921 w 5316746"/>
                <a:gd name="connsiteY132" fmla="*/ 295359 h 1972551"/>
                <a:gd name="connsiteX133" fmla="*/ 940009 w 5316746"/>
                <a:gd name="connsiteY133" fmla="*/ 162009 h 1972551"/>
                <a:gd name="connsiteX134" fmla="*/ 925721 w 5316746"/>
                <a:gd name="connsiteY134" fmla="*/ 133434 h 1972551"/>
                <a:gd name="connsiteX135" fmla="*/ 1011446 w 5316746"/>
                <a:gd name="connsiteY135" fmla="*/ 414421 h 1972551"/>
                <a:gd name="connsiteX136" fmla="*/ 1063834 w 5316746"/>
                <a:gd name="connsiteY136" fmla="*/ 604921 h 1972551"/>
                <a:gd name="connsiteX137" fmla="*/ 1092409 w 5316746"/>
                <a:gd name="connsiteY137" fmla="*/ 709696 h 1972551"/>
                <a:gd name="connsiteX138" fmla="*/ 1206709 w 5316746"/>
                <a:gd name="connsiteY138" fmla="*/ 781134 h 1972551"/>
                <a:gd name="connsiteX139" fmla="*/ 1373396 w 5316746"/>
                <a:gd name="connsiteY139" fmla="*/ 881146 h 1972551"/>
                <a:gd name="connsiteX140" fmla="*/ 1454359 w 5316746"/>
                <a:gd name="connsiteY140" fmla="*/ 952584 h 1972551"/>
                <a:gd name="connsiteX141" fmla="*/ 1268621 w 5316746"/>
                <a:gd name="connsiteY141" fmla="*/ 947821 h 1972551"/>
                <a:gd name="connsiteX142" fmla="*/ 1082884 w 5316746"/>
                <a:gd name="connsiteY142" fmla="*/ 938296 h 1972551"/>
                <a:gd name="connsiteX143" fmla="*/ 763796 w 5316746"/>
                <a:gd name="connsiteY143" fmla="*/ 919246 h 1972551"/>
                <a:gd name="connsiteX144" fmla="*/ 587584 w 5316746"/>
                <a:gd name="connsiteY144" fmla="*/ 924009 h 197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5316746" h="1972551">
                  <a:moveTo>
                    <a:pt x="587584" y="924009"/>
                  </a:moveTo>
                  <a:cubicBezTo>
                    <a:pt x="553849" y="860112"/>
                    <a:pt x="520115" y="796215"/>
                    <a:pt x="468521" y="785896"/>
                  </a:cubicBezTo>
                  <a:cubicBezTo>
                    <a:pt x="416927" y="775577"/>
                    <a:pt x="315327" y="827965"/>
                    <a:pt x="278021" y="862096"/>
                  </a:cubicBezTo>
                  <a:cubicBezTo>
                    <a:pt x="240715" y="896227"/>
                    <a:pt x="273259" y="958934"/>
                    <a:pt x="244684" y="990684"/>
                  </a:cubicBezTo>
                  <a:cubicBezTo>
                    <a:pt x="216109" y="1022434"/>
                    <a:pt x="142290" y="1024021"/>
                    <a:pt x="106571" y="1052596"/>
                  </a:cubicBezTo>
                  <a:cubicBezTo>
                    <a:pt x="70852" y="1081171"/>
                    <a:pt x="47834" y="1139115"/>
                    <a:pt x="30371" y="1162134"/>
                  </a:cubicBezTo>
                  <a:cubicBezTo>
                    <a:pt x="12908" y="1185153"/>
                    <a:pt x="4971" y="1167690"/>
                    <a:pt x="1796" y="1190709"/>
                  </a:cubicBezTo>
                  <a:cubicBezTo>
                    <a:pt x="-1379" y="1213728"/>
                    <a:pt x="10527" y="1271671"/>
                    <a:pt x="11321" y="1300246"/>
                  </a:cubicBezTo>
                  <a:cubicBezTo>
                    <a:pt x="12115" y="1328821"/>
                    <a:pt x="-10903" y="1333584"/>
                    <a:pt x="6559" y="1362159"/>
                  </a:cubicBezTo>
                  <a:cubicBezTo>
                    <a:pt x="24021" y="1390734"/>
                    <a:pt x="56565" y="1433596"/>
                    <a:pt x="116096" y="1471696"/>
                  </a:cubicBezTo>
                  <a:cubicBezTo>
                    <a:pt x="175627" y="1509796"/>
                    <a:pt x="273259" y="1559009"/>
                    <a:pt x="363746" y="1590759"/>
                  </a:cubicBezTo>
                  <a:cubicBezTo>
                    <a:pt x="454233" y="1622509"/>
                    <a:pt x="575677" y="1639971"/>
                    <a:pt x="659021" y="1662196"/>
                  </a:cubicBezTo>
                  <a:cubicBezTo>
                    <a:pt x="742365" y="1684421"/>
                    <a:pt x="808247" y="1705853"/>
                    <a:pt x="863809" y="1724109"/>
                  </a:cubicBezTo>
                  <a:cubicBezTo>
                    <a:pt x="919371" y="1742365"/>
                    <a:pt x="959059" y="1748715"/>
                    <a:pt x="992396" y="1771734"/>
                  </a:cubicBezTo>
                  <a:cubicBezTo>
                    <a:pt x="1025733" y="1794753"/>
                    <a:pt x="1046371" y="1835233"/>
                    <a:pt x="1063834" y="1862221"/>
                  </a:cubicBezTo>
                  <a:cubicBezTo>
                    <a:pt x="1081297" y="1889209"/>
                    <a:pt x="1059865" y="1917784"/>
                    <a:pt x="1097171" y="1933659"/>
                  </a:cubicBezTo>
                  <a:cubicBezTo>
                    <a:pt x="1134477" y="1949534"/>
                    <a:pt x="1227346" y="1951121"/>
                    <a:pt x="1287671" y="1957471"/>
                  </a:cubicBezTo>
                  <a:cubicBezTo>
                    <a:pt x="1347996" y="1963821"/>
                    <a:pt x="1420227" y="1975728"/>
                    <a:pt x="1459121" y="1971759"/>
                  </a:cubicBezTo>
                  <a:cubicBezTo>
                    <a:pt x="1498015" y="1967790"/>
                    <a:pt x="1501190" y="1950328"/>
                    <a:pt x="1521034" y="1933659"/>
                  </a:cubicBezTo>
                  <a:cubicBezTo>
                    <a:pt x="1540878" y="1916990"/>
                    <a:pt x="1567072" y="1890002"/>
                    <a:pt x="1578184" y="1871746"/>
                  </a:cubicBezTo>
                  <a:cubicBezTo>
                    <a:pt x="1589297" y="1853490"/>
                    <a:pt x="1563897" y="1817771"/>
                    <a:pt x="1587709" y="1824121"/>
                  </a:cubicBezTo>
                  <a:cubicBezTo>
                    <a:pt x="1611521" y="1830471"/>
                    <a:pt x="1675022" y="1895559"/>
                    <a:pt x="1721059" y="1909846"/>
                  </a:cubicBezTo>
                  <a:cubicBezTo>
                    <a:pt x="1767096" y="1924133"/>
                    <a:pt x="1824247" y="1916196"/>
                    <a:pt x="1863934" y="1909846"/>
                  </a:cubicBezTo>
                  <a:cubicBezTo>
                    <a:pt x="1903621" y="1903496"/>
                    <a:pt x="1925847" y="1881271"/>
                    <a:pt x="1959184" y="1871746"/>
                  </a:cubicBezTo>
                  <a:cubicBezTo>
                    <a:pt x="1992522" y="1862221"/>
                    <a:pt x="2033797" y="1869365"/>
                    <a:pt x="2063959" y="1852696"/>
                  </a:cubicBezTo>
                  <a:cubicBezTo>
                    <a:pt x="2094122" y="1836027"/>
                    <a:pt x="2121903" y="1797134"/>
                    <a:pt x="2140159" y="1771734"/>
                  </a:cubicBezTo>
                  <a:cubicBezTo>
                    <a:pt x="2158415" y="1746334"/>
                    <a:pt x="2133015" y="1709821"/>
                    <a:pt x="2173496" y="1700296"/>
                  </a:cubicBezTo>
                  <a:cubicBezTo>
                    <a:pt x="2213977" y="1690771"/>
                    <a:pt x="2309227" y="1717759"/>
                    <a:pt x="2383046" y="1714584"/>
                  </a:cubicBezTo>
                  <a:cubicBezTo>
                    <a:pt x="2456865" y="1711409"/>
                    <a:pt x="2565609" y="1689977"/>
                    <a:pt x="2616409" y="1681246"/>
                  </a:cubicBezTo>
                  <a:cubicBezTo>
                    <a:pt x="2667209" y="1672515"/>
                    <a:pt x="2670384" y="1649496"/>
                    <a:pt x="2687846" y="1662196"/>
                  </a:cubicBezTo>
                  <a:cubicBezTo>
                    <a:pt x="2705309" y="1674896"/>
                    <a:pt x="2699753" y="1737602"/>
                    <a:pt x="2721184" y="1757446"/>
                  </a:cubicBezTo>
                  <a:cubicBezTo>
                    <a:pt x="2742615" y="1777290"/>
                    <a:pt x="2795003" y="1773322"/>
                    <a:pt x="2816434" y="1781259"/>
                  </a:cubicBezTo>
                  <a:cubicBezTo>
                    <a:pt x="2837865" y="1789196"/>
                    <a:pt x="2828340" y="1800309"/>
                    <a:pt x="2849771" y="1805071"/>
                  </a:cubicBezTo>
                  <a:cubicBezTo>
                    <a:pt x="2871202" y="1809833"/>
                    <a:pt x="2923590" y="1801897"/>
                    <a:pt x="2945021" y="1809834"/>
                  </a:cubicBezTo>
                  <a:cubicBezTo>
                    <a:pt x="2966452" y="1817771"/>
                    <a:pt x="2964865" y="1848727"/>
                    <a:pt x="2978359" y="1852696"/>
                  </a:cubicBezTo>
                  <a:cubicBezTo>
                    <a:pt x="2991853" y="1856665"/>
                    <a:pt x="2997409" y="1835234"/>
                    <a:pt x="3025984" y="1833646"/>
                  </a:cubicBezTo>
                  <a:cubicBezTo>
                    <a:pt x="3054559" y="1832059"/>
                    <a:pt x="3110915" y="1846346"/>
                    <a:pt x="3149809" y="1843171"/>
                  </a:cubicBezTo>
                  <a:cubicBezTo>
                    <a:pt x="3188703" y="1839996"/>
                    <a:pt x="3218865" y="1814596"/>
                    <a:pt x="3259346" y="1814596"/>
                  </a:cubicBezTo>
                  <a:cubicBezTo>
                    <a:pt x="3299827" y="1814596"/>
                    <a:pt x="3359359" y="1847140"/>
                    <a:pt x="3392696" y="1843171"/>
                  </a:cubicBezTo>
                  <a:cubicBezTo>
                    <a:pt x="3426033" y="1839202"/>
                    <a:pt x="3425240" y="1799515"/>
                    <a:pt x="3459371" y="1790784"/>
                  </a:cubicBezTo>
                  <a:cubicBezTo>
                    <a:pt x="3493502" y="1782053"/>
                    <a:pt x="3597484" y="1790784"/>
                    <a:pt x="3597484" y="1790784"/>
                  </a:cubicBezTo>
                  <a:cubicBezTo>
                    <a:pt x="3633996" y="1790784"/>
                    <a:pt x="3655427" y="1792371"/>
                    <a:pt x="3678446" y="1790784"/>
                  </a:cubicBezTo>
                  <a:cubicBezTo>
                    <a:pt x="3701465" y="1789197"/>
                    <a:pt x="3737183" y="1796340"/>
                    <a:pt x="3735596" y="1781259"/>
                  </a:cubicBezTo>
                  <a:cubicBezTo>
                    <a:pt x="3734009" y="1766178"/>
                    <a:pt x="3691146" y="1721727"/>
                    <a:pt x="3668921" y="1700296"/>
                  </a:cubicBezTo>
                  <a:cubicBezTo>
                    <a:pt x="3646696" y="1678865"/>
                    <a:pt x="3581608" y="1664577"/>
                    <a:pt x="3602246" y="1652671"/>
                  </a:cubicBezTo>
                  <a:cubicBezTo>
                    <a:pt x="3622884" y="1640765"/>
                    <a:pt x="3699877" y="1628859"/>
                    <a:pt x="3792746" y="1628859"/>
                  </a:cubicBezTo>
                  <a:cubicBezTo>
                    <a:pt x="3885615" y="1628859"/>
                    <a:pt x="4057065" y="1651877"/>
                    <a:pt x="4159459" y="1652671"/>
                  </a:cubicBezTo>
                  <a:cubicBezTo>
                    <a:pt x="4261853" y="1653465"/>
                    <a:pt x="4345197" y="1624890"/>
                    <a:pt x="4407109" y="1633621"/>
                  </a:cubicBezTo>
                  <a:cubicBezTo>
                    <a:pt x="4469021" y="1642352"/>
                    <a:pt x="4510297" y="1698709"/>
                    <a:pt x="4530934" y="1705059"/>
                  </a:cubicBezTo>
                  <a:cubicBezTo>
                    <a:pt x="4551571" y="1711409"/>
                    <a:pt x="4511090" y="1674102"/>
                    <a:pt x="4530934" y="1671721"/>
                  </a:cubicBezTo>
                  <a:cubicBezTo>
                    <a:pt x="4550778" y="1669340"/>
                    <a:pt x="4618246" y="1689183"/>
                    <a:pt x="4649996" y="1690771"/>
                  </a:cubicBezTo>
                  <a:cubicBezTo>
                    <a:pt x="4681746" y="1692359"/>
                    <a:pt x="4699209" y="1690771"/>
                    <a:pt x="4721434" y="1681246"/>
                  </a:cubicBezTo>
                  <a:cubicBezTo>
                    <a:pt x="4743659" y="1671721"/>
                    <a:pt x="4766677" y="1648702"/>
                    <a:pt x="4783346" y="1633621"/>
                  </a:cubicBezTo>
                  <a:cubicBezTo>
                    <a:pt x="4800015" y="1618540"/>
                    <a:pt x="4780171" y="1606634"/>
                    <a:pt x="4821446" y="1590759"/>
                  </a:cubicBezTo>
                  <a:cubicBezTo>
                    <a:pt x="4862721" y="1574884"/>
                    <a:pt x="4992102" y="1553452"/>
                    <a:pt x="5030996" y="1538371"/>
                  </a:cubicBezTo>
                  <a:cubicBezTo>
                    <a:pt x="5069890" y="1523290"/>
                    <a:pt x="5057190" y="1512177"/>
                    <a:pt x="5054809" y="1500271"/>
                  </a:cubicBezTo>
                  <a:cubicBezTo>
                    <a:pt x="5052428" y="1488365"/>
                    <a:pt x="4990515" y="1482015"/>
                    <a:pt x="5016709" y="1466934"/>
                  </a:cubicBezTo>
                  <a:cubicBezTo>
                    <a:pt x="5042903" y="1451853"/>
                    <a:pt x="5172284" y="1435184"/>
                    <a:pt x="5211971" y="1409784"/>
                  </a:cubicBezTo>
                  <a:cubicBezTo>
                    <a:pt x="5251659" y="1384384"/>
                    <a:pt x="5267534" y="1337553"/>
                    <a:pt x="5254834" y="1314534"/>
                  </a:cubicBezTo>
                  <a:cubicBezTo>
                    <a:pt x="5242134" y="1291515"/>
                    <a:pt x="5132596" y="1285165"/>
                    <a:pt x="5135771" y="1271671"/>
                  </a:cubicBezTo>
                  <a:cubicBezTo>
                    <a:pt x="5138946" y="1258177"/>
                    <a:pt x="5246897" y="1255002"/>
                    <a:pt x="5273884" y="1233571"/>
                  </a:cubicBezTo>
                  <a:cubicBezTo>
                    <a:pt x="5300871" y="1212140"/>
                    <a:pt x="5294521" y="1170072"/>
                    <a:pt x="5297696" y="1143084"/>
                  </a:cubicBezTo>
                  <a:cubicBezTo>
                    <a:pt x="5300871" y="1116096"/>
                    <a:pt x="5289759" y="1103396"/>
                    <a:pt x="5292934" y="1071646"/>
                  </a:cubicBezTo>
                  <a:cubicBezTo>
                    <a:pt x="5296109" y="1039896"/>
                    <a:pt x="5316746" y="981953"/>
                    <a:pt x="5316746" y="952584"/>
                  </a:cubicBezTo>
                  <a:cubicBezTo>
                    <a:pt x="5316746" y="923215"/>
                    <a:pt x="5300078" y="915278"/>
                    <a:pt x="5292934" y="895434"/>
                  </a:cubicBezTo>
                  <a:cubicBezTo>
                    <a:pt x="5285790" y="875590"/>
                    <a:pt x="5287378" y="844633"/>
                    <a:pt x="5273884" y="833521"/>
                  </a:cubicBezTo>
                  <a:cubicBezTo>
                    <a:pt x="5260390" y="822408"/>
                    <a:pt x="5238959" y="824790"/>
                    <a:pt x="5211971" y="828759"/>
                  </a:cubicBezTo>
                  <a:cubicBezTo>
                    <a:pt x="5184984" y="832728"/>
                    <a:pt x="5121484" y="866859"/>
                    <a:pt x="5111959" y="857334"/>
                  </a:cubicBezTo>
                  <a:cubicBezTo>
                    <a:pt x="5102434" y="847809"/>
                    <a:pt x="5145296" y="795421"/>
                    <a:pt x="5154821" y="771609"/>
                  </a:cubicBezTo>
                  <a:cubicBezTo>
                    <a:pt x="5164346" y="747796"/>
                    <a:pt x="5177840" y="725572"/>
                    <a:pt x="5169109" y="714459"/>
                  </a:cubicBezTo>
                  <a:cubicBezTo>
                    <a:pt x="5160378" y="703346"/>
                    <a:pt x="5135771" y="713665"/>
                    <a:pt x="5102434" y="704934"/>
                  </a:cubicBezTo>
                  <a:cubicBezTo>
                    <a:pt x="5069097" y="696203"/>
                    <a:pt x="5009565" y="658102"/>
                    <a:pt x="4969084" y="662071"/>
                  </a:cubicBezTo>
                  <a:cubicBezTo>
                    <a:pt x="4928603" y="666040"/>
                    <a:pt x="4893677" y="720808"/>
                    <a:pt x="4859546" y="728746"/>
                  </a:cubicBezTo>
                  <a:cubicBezTo>
                    <a:pt x="4825415" y="736684"/>
                    <a:pt x="4793665" y="703346"/>
                    <a:pt x="4764296" y="709696"/>
                  </a:cubicBezTo>
                  <a:cubicBezTo>
                    <a:pt x="4734927" y="716046"/>
                    <a:pt x="4711115" y="745415"/>
                    <a:pt x="4683334" y="766846"/>
                  </a:cubicBezTo>
                  <a:cubicBezTo>
                    <a:pt x="4655553" y="788277"/>
                    <a:pt x="4624596" y="805740"/>
                    <a:pt x="4597609" y="838284"/>
                  </a:cubicBezTo>
                  <a:cubicBezTo>
                    <a:pt x="4570622" y="870828"/>
                    <a:pt x="4546809" y="920040"/>
                    <a:pt x="4521409" y="962109"/>
                  </a:cubicBezTo>
                  <a:cubicBezTo>
                    <a:pt x="4496009" y="1004178"/>
                    <a:pt x="4474578" y="1054977"/>
                    <a:pt x="4445209" y="1090696"/>
                  </a:cubicBezTo>
                  <a:cubicBezTo>
                    <a:pt x="4415840" y="1126415"/>
                    <a:pt x="4386471" y="1156577"/>
                    <a:pt x="4345196" y="1176421"/>
                  </a:cubicBezTo>
                  <a:cubicBezTo>
                    <a:pt x="4303921" y="1196265"/>
                    <a:pt x="4238040" y="1207378"/>
                    <a:pt x="4197559" y="1209759"/>
                  </a:cubicBezTo>
                  <a:cubicBezTo>
                    <a:pt x="4157078" y="1212140"/>
                    <a:pt x="4104690" y="1208171"/>
                    <a:pt x="4102309" y="1190709"/>
                  </a:cubicBezTo>
                  <a:cubicBezTo>
                    <a:pt x="4099928" y="1173247"/>
                    <a:pt x="4174540" y="1125621"/>
                    <a:pt x="4183271" y="1104984"/>
                  </a:cubicBezTo>
                  <a:cubicBezTo>
                    <a:pt x="4192002" y="1084347"/>
                    <a:pt x="4170571" y="1076409"/>
                    <a:pt x="4154696" y="1066884"/>
                  </a:cubicBezTo>
                  <a:cubicBezTo>
                    <a:pt x="4138821" y="1057359"/>
                    <a:pt x="4104690" y="1059740"/>
                    <a:pt x="4088021" y="1047834"/>
                  </a:cubicBezTo>
                  <a:cubicBezTo>
                    <a:pt x="4071352" y="1035928"/>
                    <a:pt x="4045159" y="1008940"/>
                    <a:pt x="4054684" y="995446"/>
                  </a:cubicBezTo>
                  <a:cubicBezTo>
                    <a:pt x="4064209" y="981952"/>
                    <a:pt x="4145171" y="966871"/>
                    <a:pt x="4145171" y="966871"/>
                  </a:cubicBezTo>
                  <a:cubicBezTo>
                    <a:pt x="4161840" y="958140"/>
                    <a:pt x="4164221" y="955759"/>
                    <a:pt x="4154696" y="943059"/>
                  </a:cubicBezTo>
                  <a:cubicBezTo>
                    <a:pt x="4145171" y="930359"/>
                    <a:pt x="4117390" y="916865"/>
                    <a:pt x="4088021" y="890671"/>
                  </a:cubicBezTo>
                  <a:cubicBezTo>
                    <a:pt x="4058652" y="864477"/>
                    <a:pt x="4024522" y="814471"/>
                    <a:pt x="3978484" y="785896"/>
                  </a:cubicBezTo>
                  <a:cubicBezTo>
                    <a:pt x="3932446" y="757321"/>
                    <a:pt x="3868152" y="746208"/>
                    <a:pt x="3811796" y="719221"/>
                  </a:cubicBezTo>
                  <a:cubicBezTo>
                    <a:pt x="3755440" y="692233"/>
                    <a:pt x="3697496" y="650165"/>
                    <a:pt x="3640346" y="623971"/>
                  </a:cubicBezTo>
                  <a:cubicBezTo>
                    <a:pt x="3583196" y="597777"/>
                    <a:pt x="3528427" y="568409"/>
                    <a:pt x="3468896" y="562059"/>
                  </a:cubicBezTo>
                  <a:cubicBezTo>
                    <a:pt x="3409365" y="555709"/>
                    <a:pt x="3283159" y="585871"/>
                    <a:pt x="3283159" y="585871"/>
                  </a:cubicBezTo>
                  <a:cubicBezTo>
                    <a:pt x="3203784" y="595396"/>
                    <a:pt x="3061702" y="615240"/>
                    <a:pt x="2992646" y="619209"/>
                  </a:cubicBezTo>
                  <a:cubicBezTo>
                    <a:pt x="2923590" y="623178"/>
                    <a:pt x="2906127" y="596984"/>
                    <a:pt x="2868821" y="609684"/>
                  </a:cubicBezTo>
                  <a:cubicBezTo>
                    <a:pt x="2831515" y="622384"/>
                    <a:pt x="2801353" y="670009"/>
                    <a:pt x="2768809" y="695409"/>
                  </a:cubicBezTo>
                  <a:cubicBezTo>
                    <a:pt x="2736265" y="720809"/>
                    <a:pt x="2697371" y="735097"/>
                    <a:pt x="2673559" y="762084"/>
                  </a:cubicBezTo>
                  <a:cubicBezTo>
                    <a:pt x="2649747" y="789071"/>
                    <a:pt x="2644190" y="844634"/>
                    <a:pt x="2625934" y="857334"/>
                  </a:cubicBezTo>
                  <a:cubicBezTo>
                    <a:pt x="2607678" y="870034"/>
                    <a:pt x="2583865" y="847015"/>
                    <a:pt x="2564021" y="838284"/>
                  </a:cubicBezTo>
                  <a:cubicBezTo>
                    <a:pt x="2544177" y="829553"/>
                    <a:pt x="2498934" y="850190"/>
                    <a:pt x="2506871" y="804946"/>
                  </a:cubicBezTo>
                  <a:cubicBezTo>
                    <a:pt x="2514808" y="759702"/>
                    <a:pt x="2602915" y="604127"/>
                    <a:pt x="2611646" y="566821"/>
                  </a:cubicBezTo>
                  <a:cubicBezTo>
                    <a:pt x="2620377" y="529515"/>
                    <a:pt x="2575134" y="587459"/>
                    <a:pt x="2559259" y="581109"/>
                  </a:cubicBezTo>
                  <a:cubicBezTo>
                    <a:pt x="2543384" y="574759"/>
                    <a:pt x="2534652" y="539833"/>
                    <a:pt x="2516396" y="528721"/>
                  </a:cubicBezTo>
                  <a:cubicBezTo>
                    <a:pt x="2498140" y="517608"/>
                    <a:pt x="2457659" y="535071"/>
                    <a:pt x="2449721" y="514434"/>
                  </a:cubicBezTo>
                  <a:cubicBezTo>
                    <a:pt x="2441784" y="493796"/>
                    <a:pt x="2473533" y="424740"/>
                    <a:pt x="2468771" y="404896"/>
                  </a:cubicBezTo>
                  <a:cubicBezTo>
                    <a:pt x="2464009" y="385052"/>
                    <a:pt x="2442577" y="397752"/>
                    <a:pt x="2421146" y="395371"/>
                  </a:cubicBezTo>
                  <a:cubicBezTo>
                    <a:pt x="2399715" y="392990"/>
                    <a:pt x="2363203" y="385846"/>
                    <a:pt x="2340184" y="390609"/>
                  </a:cubicBezTo>
                  <a:cubicBezTo>
                    <a:pt x="2317165" y="395371"/>
                    <a:pt x="2293353" y="435852"/>
                    <a:pt x="2283034" y="423946"/>
                  </a:cubicBezTo>
                  <a:cubicBezTo>
                    <a:pt x="2272715" y="412040"/>
                    <a:pt x="2294146" y="327902"/>
                    <a:pt x="2278271" y="319171"/>
                  </a:cubicBezTo>
                  <a:cubicBezTo>
                    <a:pt x="2262396" y="310440"/>
                    <a:pt x="2210803" y="379496"/>
                    <a:pt x="2187784" y="371559"/>
                  </a:cubicBezTo>
                  <a:cubicBezTo>
                    <a:pt x="2164765" y="363622"/>
                    <a:pt x="2149684" y="296152"/>
                    <a:pt x="2140159" y="271546"/>
                  </a:cubicBezTo>
                  <a:cubicBezTo>
                    <a:pt x="2130634" y="246940"/>
                    <a:pt x="2136984" y="228683"/>
                    <a:pt x="2130634" y="223921"/>
                  </a:cubicBezTo>
                  <a:cubicBezTo>
                    <a:pt x="2124284" y="219159"/>
                    <a:pt x="2117140" y="251702"/>
                    <a:pt x="2102059" y="242971"/>
                  </a:cubicBezTo>
                  <a:cubicBezTo>
                    <a:pt x="2086978" y="234240"/>
                    <a:pt x="2057609" y="192965"/>
                    <a:pt x="2040146" y="171534"/>
                  </a:cubicBezTo>
                  <a:cubicBezTo>
                    <a:pt x="2022683" y="150103"/>
                    <a:pt x="2017921" y="116765"/>
                    <a:pt x="1997284" y="114384"/>
                  </a:cubicBezTo>
                  <a:cubicBezTo>
                    <a:pt x="1976647" y="112003"/>
                    <a:pt x="1935371" y="161215"/>
                    <a:pt x="1916321" y="157246"/>
                  </a:cubicBezTo>
                  <a:cubicBezTo>
                    <a:pt x="1897271" y="153277"/>
                    <a:pt x="1902034" y="94540"/>
                    <a:pt x="1882984" y="90571"/>
                  </a:cubicBezTo>
                  <a:cubicBezTo>
                    <a:pt x="1863934" y="86602"/>
                    <a:pt x="1824246" y="139784"/>
                    <a:pt x="1802021" y="133434"/>
                  </a:cubicBezTo>
                  <a:cubicBezTo>
                    <a:pt x="1779796" y="127084"/>
                    <a:pt x="1764715" y="68346"/>
                    <a:pt x="1749634" y="52471"/>
                  </a:cubicBezTo>
                  <a:cubicBezTo>
                    <a:pt x="1734553" y="36596"/>
                    <a:pt x="1728203" y="27865"/>
                    <a:pt x="1711534" y="38184"/>
                  </a:cubicBezTo>
                  <a:cubicBezTo>
                    <a:pt x="1694865" y="48503"/>
                    <a:pt x="1675021" y="100097"/>
                    <a:pt x="1649621" y="114384"/>
                  </a:cubicBezTo>
                  <a:cubicBezTo>
                    <a:pt x="1624221" y="128671"/>
                    <a:pt x="1585328" y="131846"/>
                    <a:pt x="1559134" y="123909"/>
                  </a:cubicBezTo>
                  <a:cubicBezTo>
                    <a:pt x="1532940" y="115972"/>
                    <a:pt x="1498015" y="87396"/>
                    <a:pt x="1492459" y="66759"/>
                  </a:cubicBezTo>
                  <a:cubicBezTo>
                    <a:pt x="1486903" y="46122"/>
                    <a:pt x="1532940" y="-2297"/>
                    <a:pt x="1525796" y="84"/>
                  </a:cubicBezTo>
                  <a:cubicBezTo>
                    <a:pt x="1518652" y="2465"/>
                    <a:pt x="1471027" y="51677"/>
                    <a:pt x="1449596" y="81046"/>
                  </a:cubicBezTo>
                  <a:cubicBezTo>
                    <a:pt x="1428165" y="110415"/>
                    <a:pt x="1424990" y="150102"/>
                    <a:pt x="1397209" y="176296"/>
                  </a:cubicBezTo>
                  <a:cubicBezTo>
                    <a:pt x="1369428" y="202490"/>
                    <a:pt x="1317040" y="231859"/>
                    <a:pt x="1282909" y="238209"/>
                  </a:cubicBezTo>
                  <a:cubicBezTo>
                    <a:pt x="1248778" y="244559"/>
                    <a:pt x="1217027" y="226302"/>
                    <a:pt x="1192421" y="214396"/>
                  </a:cubicBezTo>
                  <a:cubicBezTo>
                    <a:pt x="1167815" y="202490"/>
                    <a:pt x="1156702" y="186614"/>
                    <a:pt x="1135271" y="166771"/>
                  </a:cubicBezTo>
                  <a:cubicBezTo>
                    <a:pt x="1113840" y="146928"/>
                    <a:pt x="1068597" y="81046"/>
                    <a:pt x="1063834" y="95334"/>
                  </a:cubicBezTo>
                  <a:cubicBezTo>
                    <a:pt x="1059071" y="109622"/>
                    <a:pt x="1103521" y="209634"/>
                    <a:pt x="1106696" y="252496"/>
                  </a:cubicBezTo>
                  <a:cubicBezTo>
                    <a:pt x="1109871" y="295358"/>
                    <a:pt x="1100346" y="345365"/>
                    <a:pt x="1082884" y="352509"/>
                  </a:cubicBezTo>
                  <a:cubicBezTo>
                    <a:pt x="1065422" y="359653"/>
                    <a:pt x="1025733" y="327109"/>
                    <a:pt x="1001921" y="295359"/>
                  </a:cubicBezTo>
                  <a:cubicBezTo>
                    <a:pt x="978109" y="263609"/>
                    <a:pt x="952709" y="188996"/>
                    <a:pt x="940009" y="162009"/>
                  </a:cubicBezTo>
                  <a:cubicBezTo>
                    <a:pt x="927309" y="135022"/>
                    <a:pt x="913815" y="91365"/>
                    <a:pt x="925721" y="133434"/>
                  </a:cubicBezTo>
                  <a:cubicBezTo>
                    <a:pt x="937627" y="175503"/>
                    <a:pt x="988427" y="335840"/>
                    <a:pt x="1011446" y="414421"/>
                  </a:cubicBezTo>
                  <a:cubicBezTo>
                    <a:pt x="1034465" y="493002"/>
                    <a:pt x="1050340" y="555708"/>
                    <a:pt x="1063834" y="604921"/>
                  </a:cubicBezTo>
                  <a:cubicBezTo>
                    <a:pt x="1077328" y="654133"/>
                    <a:pt x="1068597" y="680327"/>
                    <a:pt x="1092409" y="709696"/>
                  </a:cubicBezTo>
                  <a:cubicBezTo>
                    <a:pt x="1116221" y="739065"/>
                    <a:pt x="1159878" y="752559"/>
                    <a:pt x="1206709" y="781134"/>
                  </a:cubicBezTo>
                  <a:cubicBezTo>
                    <a:pt x="1253540" y="809709"/>
                    <a:pt x="1332121" y="852571"/>
                    <a:pt x="1373396" y="881146"/>
                  </a:cubicBezTo>
                  <a:cubicBezTo>
                    <a:pt x="1414671" y="909721"/>
                    <a:pt x="1471821" y="941472"/>
                    <a:pt x="1454359" y="952584"/>
                  </a:cubicBezTo>
                  <a:cubicBezTo>
                    <a:pt x="1436897" y="963696"/>
                    <a:pt x="1330533" y="950202"/>
                    <a:pt x="1268621" y="947821"/>
                  </a:cubicBezTo>
                  <a:cubicBezTo>
                    <a:pt x="1206709" y="945440"/>
                    <a:pt x="1082884" y="938296"/>
                    <a:pt x="1082884" y="938296"/>
                  </a:cubicBezTo>
                  <a:lnTo>
                    <a:pt x="763796" y="919246"/>
                  </a:lnTo>
                  <a:lnTo>
                    <a:pt x="587584" y="924009"/>
                  </a:lnTo>
                  <a:close/>
                </a:path>
              </a:pathLst>
            </a:cu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sp>
        <p:nvSpPr>
          <p:cNvPr id="20" name="직사각형 19"/>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 name="직사각형 1"/>
          <p:cNvSpPr/>
          <p:nvPr/>
        </p:nvSpPr>
        <p:spPr>
          <a:xfrm>
            <a:off x="547914" y="6544850"/>
            <a:ext cx="8888186" cy="261610"/>
          </a:xfrm>
          <a:prstGeom prst="rect">
            <a:avLst/>
          </a:prstGeom>
        </p:spPr>
        <p:txBody>
          <a:bodyPr wrap="square">
            <a:spAutoFit/>
          </a:bodyPr>
          <a:lstStyle/>
          <a:p>
            <a:r>
              <a:rPr lang="en-US" altLang="ko-KR" sz="1100" dirty="0" err="1">
                <a:solidFill>
                  <a:schemeClr val="bg1"/>
                </a:solidFill>
              </a:rPr>
              <a:t>Wistow</a:t>
            </a:r>
            <a:r>
              <a:rPr lang="en-US" altLang="ko-KR" sz="1100" dirty="0">
                <a:solidFill>
                  <a:schemeClr val="bg1"/>
                </a:solidFill>
              </a:rPr>
              <a:t>, G. (1993). Lens </a:t>
            </a:r>
            <a:r>
              <a:rPr lang="en-US" altLang="ko-KR" sz="1100" dirty="0" err="1">
                <a:solidFill>
                  <a:schemeClr val="bg1"/>
                </a:solidFill>
              </a:rPr>
              <a:t>crystallins</a:t>
            </a:r>
            <a:r>
              <a:rPr lang="en-US" altLang="ko-KR" sz="1100" dirty="0">
                <a:solidFill>
                  <a:schemeClr val="bg1"/>
                </a:solidFill>
              </a:rPr>
              <a:t>: gene recruitment and evolutionary dynamism. Trends in biochemical sciences, 18(8), 301-306.</a:t>
            </a:r>
            <a:endParaRPr lang="ko-KR" altLang="en-US" sz="1100" dirty="0">
              <a:solidFill>
                <a:schemeClr val="bg1"/>
              </a:solidFill>
            </a:endParaRPr>
          </a:p>
        </p:txBody>
      </p:sp>
    </p:spTree>
    <p:extLst>
      <p:ext uri="{BB962C8B-B14F-4D97-AF65-F5344CB8AC3E}">
        <p14:creationId xmlns:p14="http://schemas.microsoft.com/office/powerpoint/2010/main" val="765757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910772" y="1216025"/>
            <a:ext cx="10804978" cy="5113820"/>
          </a:xfrm>
        </p:spPr>
        <p:txBody>
          <a:bodyPr>
            <a:normAutofit/>
          </a:bodyPr>
          <a:lstStyle/>
          <a:p>
            <a:r>
              <a:rPr lang="en-US" altLang="ko-KR" sz="1600" b="1" dirty="0"/>
              <a:t>Improving genome assembly quality: </a:t>
            </a:r>
          </a:p>
          <a:p>
            <a:pPr marL="0" indent="0">
              <a:buNone/>
            </a:pPr>
            <a:r>
              <a:rPr lang="en-US" altLang="ko-KR" sz="1600" dirty="0"/>
              <a:t>- Including the species with more continuous assemblies (e.g. from VGP) would enhance the strength of this study. </a:t>
            </a:r>
          </a:p>
          <a:p>
            <a:endParaRPr lang="en-US" altLang="ko-KR" sz="1600" dirty="0"/>
          </a:p>
          <a:p>
            <a:r>
              <a:rPr lang="en-US" altLang="ko-KR" sz="1600" b="1" dirty="0"/>
              <a:t>Design of species set</a:t>
            </a:r>
          </a:p>
          <a:p>
            <a:pPr>
              <a:buFontTx/>
              <a:buChar char="-"/>
            </a:pPr>
            <a:r>
              <a:rPr lang="en-US" altLang="ko-KR" sz="1600" dirty="0"/>
              <a:t>Genome assemblies of other aquatic gobies would help us to further exclude the evolutionary signatures specific to gobies (thus, not likely to be involved in the land adaptation).</a:t>
            </a:r>
          </a:p>
          <a:p>
            <a:pPr>
              <a:buFontTx/>
              <a:buChar char="-"/>
            </a:pPr>
            <a:r>
              <a:rPr lang="en-US" altLang="ko-KR" sz="1600" dirty="0"/>
              <a:t>Including amphibian species and more diverse </a:t>
            </a:r>
            <a:r>
              <a:rPr lang="en-US" altLang="ko-KR" sz="1600" dirty="0" err="1"/>
              <a:t>tetrapods</a:t>
            </a:r>
            <a:r>
              <a:rPr lang="en-US" altLang="ko-KR" sz="1600" dirty="0"/>
              <a:t> might improve the quality of this study as well.  </a:t>
            </a:r>
          </a:p>
          <a:p>
            <a:pPr>
              <a:buFontTx/>
              <a:buChar char="-"/>
            </a:pPr>
            <a:endParaRPr lang="en-US" altLang="ko-KR" sz="1600" dirty="0"/>
          </a:p>
          <a:p>
            <a:r>
              <a:rPr lang="en-US" altLang="ko-KR" sz="1600" b="1" dirty="0"/>
              <a:t>Performing </a:t>
            </a:r>
            <a:r>
              <a:rPr lang="en-US" altLang="ko-KR" sz="1600" b="1" dirty="0" err="1"/>
              <a:t>dN</a:t>
            </a:r>
            <a:r>
              <a:rPr lang="en-US" altLang="ko-KR" sz="1600" b="1" dirty="0"/>
              <a:t>/</a:t>
            </a:r>
            <a:r>
              <a:rPr lang="en-US" altLang="ko-KR" sz="1600" b="1" dirty="0" err="1"/>
              <a:t>dS</a:t>
            </a:r>
            <a:r>
              <a:rPr lang="en-US" altLang="ko-KR" sz="1600" b="1" dirty="0"/>
              <a:t> analysis between evolutionarily distant species</a:t>
            </a:r>
          </a:p>
          <a:p>
            <a:pPr>
              <a:buFontTx/>
              <a:buChar char="-"/>
            </a:pPr>
            <a:r>
              <a:rPr lang="en-US" altLang="ko-KR" sz="1600" dirty="0"/>
              <a:t>Currently, no alternative methods for the positive selection signature detection. </a:t>
            </a:r>
          </a:p>
          <a:p>
            <a:pPr>
              <a:buFontTx/>
              <a:buChar char="-"/>
            </a:pPr>
            <a:endParaRPr lang="en-US" altLang="ko-KR" sz="1600" dirty="0"/>
          </a:p>
          <a:p>
            <a:r>
              <a:rPr lang="en-US" altLang="ko-KR" sz="1600" b="1" dirty="0"/>
              <a:t>Limitation to check the biological interpretation</a:t>
            </a:r>
          </a:p>
          <a:p>
            <a:pPr>
              <a:buFontTx/>
              <a:buChar char="-"/>
            </a:pPr>
            <a:r>
              <a:rPr lang="en-US" altLang="ko-KR" sz="1600" dirty="0"/>
              <a:t>Experimental validation including RNA-</a:t>
            </a:r>
            <a:r>
              <a:rPr lang="en-US" altLang="ko-KR" sz="1600" dirty="0" err="1"/>
              <a:t>seq</a:t>
            </a:r>
            <a:r>
              <a:rPr lang="en-US" altLang="ko-KR" sz="1600" dirty="0"/>
              <a:t>, reference-quality genome sequences of other mudskippers or closely related species, search of gene loss, and validation of functional changes of protein products</a:t>
            </a:r>
          </a:p>
        </p:txBody>
      </p:sp>
      <p:sp>
        <p:nvSpPr>
          <p:cNvPr id="8"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91922"/>
                </a:solidFill>
                <a:latin typeface="리디바탕" panose="020B0600000101010101" pitchFamily="34" charset="-127"/>
                <a:cs typeface="Arial" panose="020B0604020202020204" pitchFamily="34" charset="0"/>
              </a:rPr>
              <a:t>To further improve</a:t>
            </a:r>
            <a:endParaRPr lang="ko-KR" altLang="en-US" sz="2000" b="1" dirty="0">
              <a:solidFill>
                <a:srgbClr val="091922"/>
              </a:solidFill>
              <a:latin typeface="리디바탕" panose="020B0600000101010101" pitchFamily="34" charset="-127"/>
              <a:cs typeface="Arial" panose="020B0604020202020204" pitchFamily="34" charset="0"/>
            </a:endParaRPr>
          </a:p>
        </p:txBody>
      </p:sp>
      <p:sp>
        <p:nvSpPr>
          <p:cNvPr id="10" name="직사각형 9"/>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rPr>
              <a:t>Chapter 3. Genetic adaptations in mudskipper and tetrapod give insights into their convergent water-to-land transition</a:t>
            </a:r>
            <a:endParaRPr lang="en-US" altLang="ko-KR" sz="1400" dirty="0">
              <a:solidFill>
                <a:schemeClr val="accent1">
                  <a:lumMod val="20000"/>
                  <a:lumOff val="80000"/>
                </a:schemeClr>
              </a:solidFill>
            </a:endParaRPr>
          </a:p>
        </p:txBody>
      </p:sp>
      <p:sp>
        <p:nvSpPr>
          <p:cNvPr id="15" name="직사각형 14"/>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6" name="그림 15"/>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4" name="슬라이드 번호 개체 틀 3"/>
          <p:cNvSpPr>
            <a:spLocks noGrp="1"/>
          </p:cNvSpPr>
          <p:nvPr>
            <p:ph type="sldNum" sz="quarter" idx="12"/>
          </p:nvPr>
        </p:nvSpPr>
        <p:spPr/>
        <p:txBody>
          <a:bodyPr/>
          <a:lstStyle/>
          <a:p>
            <a:fld id="{5B1A2C70-E979-4B06-803D-95206E9E193C}" type="slidenum">
              <a:rPr lang="ko-KR" altLang="en-US" smtClean="0"/>
              <a:t>35</a:t>
            </a:fld>
            <a:endParaRPr lang="ko-KR" altLang="en-US" dirty="0"/>
          </a:p>
        </p:txBody>
      </p:sp>
      <p:grpSp>
        <p:nvGrpSpPr>
          <p:cNvPr id="17" name="그룹 16"/>
          <p:cNvGrpSpPr/>
          <p:nvPr/>
        </p:nvGrpSpPr>
        <p:grpSpPr>
          <a:xfrm>
            <a:off x="11324035" y="44973"/>
            <a:ext cx="787586" cy="787586"/>
            <a:chOff x="11324035" y="44973"/>
            <a:chExt cx="787586" cy="787586"/>
          </a:xfrm>
        </p:grpSpPr>
        <p:sp>
          <p:nvSpPr>
            <p:cNvPr id="18" name="모서리가 둥근 직사각형 17"/>
            <p:cNvSpPr/>
            <p:nvPr/>
          </p:nvSpPr>
          <p:spPr>
            <a:xfrm>
              <a:off x="11324035" y="44973"/>
              <a:ext cx="787586" cy="787586"/>
            </a:xfrm>
            <a:prstGeom prst="roundRect">
              <a:avLst>
                <a:gd name="adj" fmla="val 12311"/>
              </a:avLst>
            </a:prstGeom>
            <a:noFill/>
            <a:ln w="38100">
              <a:solidFill>
                <a:srgbClr val="03090D"/>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32">
              <a:extLst>
                <a:ext uri="{FF2B5EF4-FFF2-40B4-BE49-F238E27FC236}">
                  <a16:creationId xmlns:a16="http://schemas.microsoft.com/office/drawing/2014/main" id="{4116CE66-4168-489F-8D29-FD0AE7D49304}"/>
                </a:ext>
              </a:extLst>
            </p:cNvPr>
            <p:cNvSpPr/>
            <p:nvPr/>
          </p:nvSpPr>
          <p:spPr>
            <a:xfrm>
              <a:off x="11353800" y="317640"/>
              <a:ext cx="708933" cy="263020"/>
            </a:xfrm>
            <a:custGeom>
              <a:avLst/>
              <a:gdLst>
                <a:gd name="connsiteX0" fmla="*/ 587584 w 5316746"/>
                <a:gd name="connsiteY0" fmla="*/ 924009 h 1972551"/>
                <a:gd name="connsiteX1" fmla="*/ 468521 w 5316746"/>
                <a:gd name="connsiteY1" fmla="*/ 785896 h 1972551"/>
                <a:gd name="connsiteX2" fmla="*/ 278021 w 5316746"/>
                <a:gd name="connsiteY2" fmla="*/ 862096 h 1972551"/>
                <a:gd name="connsiteX3" fmla="*/ 244684 w 5316746"/>
                <a:gd name="connsiteY3" fmla="*/ 990684 h 1972551"/>
                <a:gd name="connsiteX4" fmla="*/ 106571 w 5316746"/>
                <a:gd name="connsiteY4" fmla="*/ 1052596 h 1972551"/>
                <a:gd name="connsiteX5" fmla="*/ 30371 w 5316746"/>
                <a:gd name="connsiteY5" fmla="*/ 1162134 h 1972551"/>
                <a:gd name="connsiteX6" fmla="*/ 1796 w 5316746"/>
                <a:gd name="connsiteY6" fmla="*/ 1190709 h 1972551"/>
                <a:gd name="connsiteX7" fmla="*/ 11321 w 5316746"/>
                <a:gd name="connsiteY7" fmla="*/ 1300246 h 1972551"/>
                <a:gd name="connsiteX8" fmla="*/ 6559 w 5316746"/>
                <a:gd name="connsiteY8" fmla="*/ 1362159 h 1972551"/>
                <a:gd name="connsiteX9" fmla="*/ 116096 w 5316746"/>
                <a:gd name="connsiteY9" fmla="*/ 1471696 h 1972551"/>
                <a:gd name="connsiteX10" fmla="*/ 363746 w 5316746"/>
                <a:gd name="connsiteY10" fmla="*/ 1590759 h 1972551"/>
                <a:gd name="connsiteX11" fmla="*/ 659021 w 5316746"/>
                <a:gd name="connsiteY11" fmla="*/ 1662196 h 1972551"/>
                <a:gd name="connsiteX12" fmla="*/ 863809 w 5316746"/>
                <a:gd name="connsiteY12" fmla="*/ 1724109 h 1972551"/>
                <a:gd name="connsiteX13" fmla="*/ 992396 w 5316746"/>
                <a:gd name="connsiteY13" fmla="*/ 1771734 h 1972551"/>
                <a:gd name="connsiteX14" fmla="*/ 1063834 w 5316746"/>
                <a:gd name="connsiteY14" fmla="*/ 1862221 h 1972551"/>
                <a:gd name="connsiteX15" fmla="*/ 1097171 w 5316746"/>
                <a:gd name="connsiteY15" fmla="*/ 1933659 h 1972551"/>
                <a:gd name="connsiteX16" fmla="*/ 1287671 w 5316746"/>
                <a:gd name="connsiteY16" fmla="*/ 1957471 h 1972551"/>
                <a:gd name="connsiteX17" fmla="*/ 1459121 w 5316746"/>
                <a:gd name="connsiteY17" fmla="*/ 1971759 h 1972551"/>
                <a:gd name="connsiteX18" fmla="*/ 1521034 w 5316746"/>
                <a:gd name="connsiteY18" fmla="*/ 1933659 h 1972551"/>
                <a:gd name="connsiteX19" fmla="*/ 1578184 w 5316746"/>
                <a:gd name="connsiteY19" fmla="*/ 1871746 h 1972551"/>
                <a:gd name="connsiteX20" fmla="*/ 1587709 w 5316746"/>
                <a:gd name="connsiteY20" fmla="*/ 1824121 h 1972551"/>
                <a:gd name="connsiteX21" fmla="*/ 1721059 w 5316746"/>
                <a:gd name="connsiteY21" fmla="*/ 1909846 h 1972551"/>
                <a:gd name="connsiteX22" fmla="*/ 1863934 w 5316746"/>
                <a:gd name="connsiteY22" fmla="*/ 1909846 h 1972551"/>
                <a:gd name="connsiteX23" fmla="*/ 1959184 w 5316746"/>
                <a:gd name="connsiteY23" fmla="*/ 1871746 h 1972551"/>
                <a:gd name="connsiteX24" fmla="*/ 2063959 w 5316746"/>
                <a:gd name="connsiteY24" fmla="*/ 1852696 h 1972551"/>
                <a:gd name="connsiteX25" fmla="*/ 2140159 w 5316746"/>
                <a:gd name="connsiteY25" fmla="*/ 1771734 h 1972551"/>
                <a:gd name="connsiteX26" fmla="*/ 2173496 w 5316746"/>
                <a:gd name="connsiteY26" fmla="*/ 1700296 h 1972551"/>
                <a:gd name="connsiteX27" fmla="*/ 2383046 w 5316746"/>
                <a:gd name="connsiteY27" fmla="*/ 1714584 h 1972551"/>
                <a:gd name="connsiteX28" fmla="*/ 2616409 w 5316746"/>
                <a:gd name="connsiteY28" fmla="*/ 1681246 h 1972551"/>
                <a:gd name="connsiteX29" fmla="*/ 2687846 w 5316746"/>
                <a:gd name="connsiteY29" fmla="*/ 1662196 h 1972551"/>
                <a:gd name="connsiteX30" fmla="*/ 2721184 w 5316746"/>
                <a:gd name="connsiteY30" fmla="*/ 1757446 h 1972551"/>
                <a:gd name="connsiteX31" fmla="*/ 2816434 w 5316746"/>
                <a:gd name="connsiteY31" fmla="*/ 1781259 h 1972551"/>
                <a:gd name="connsiteX32" fmla="*/ 2849771 w 5316746"/>
                <a:gd name="connsiteY32" fmla="*/ 1805071 h 1972551"/>
                <a:gd name="connsiteX33" fmla="*/ 2945021 w 5316746"/>
                <a:gd name="connsiteY33" fmla="*/ 1809834 h 1972551"/>
                <a:gd name="connsiteX34" fmla="*/ 2978359 w 5316746"/>
                <a:gd name="connsiteY34" fmla="*/ 1852696 h 1972551"/>
                <a:gd name="connsiteX35" fmla="*/ 3025984 w 5316746"/>
                <a:gd name="connsiteY35" fmla="*/ 1833646 h 1972551"/>
                <a:gd name="connsiteX36" fmla="*/ 3149809 w 5316746"/>
                <a:gd name="connsiteY36" fmla="*/ 1843171 h 1972551"/>
                <a:gd name="connsiteX37" fmla="*/ 3259346 w 5316746"/>
                <a:gd name="connsiteY37" fmla="*/ 1814596 h 1972551"/>
                <a:gd name="connsiteX38" fmla="*/ 3392696 w 5316746"/>
                <a:gd name="connsiteY38" fmla="*/ 1843171 h 1972551"/>
                <a:gd name="connsiteX39" fmla="*/ 3459371 w 5316746"/>
                <a:gd name="connsiteY39" fmla="*/ 1790784 h 1972551"/>
                <a:gd name="connsiteX40" fmla="*/ 3597484 w 5316746"/>
                <a:gd name="connsiteY40" fmla="*/ 1790784 h 1972551"/>
                <a:gd name="connsiteX41" fmla="*/ 3678446 w 5316746"/>
                <a:gd name="connsiteY41" fmla="*/ 1790784 h 1972551"/>
                <a:gd name="connsiteX42" fmla="*/ 3735596 w 5316746"/>
                <a:gd name="connsiteY42" fmla="*/ 1781259 h 1972551"/>
                <a:gd name="connsiteX43" fmla="*/ 3668921 w 5316746"/>
                <a:gd name="connsiteY43" fmla="*/ 1700296 h 1972551"/>
                <a:gd name="connsiteX44" fmla="*/ 3602246 w 5316746"/>
                <a:gd name="connsiteY44" fmla="*/ 1652671 h 1972551"/>
                <a:gd name="connsiteX45" fmla="*/ 3792746 w 5316746"/>
                <a:gd name="connsiteY45" fmla="*/ 1628859 h 1972551"/>
                <a:gd name="connsiteX46" fmla="*/ 4159459 w 5316746"/>
                <a:gd name="connsiteY46" fmla="*/ 1652671 h 1972551"/>
                <a:gd name="connsiteX47" fmla="*/ 4407109 w 5316746"/>
                <a:gd name="connsiteY47" fmla="*/ 1633621 h 1972551"/>
                <a:gd name="connsiteX48" fmla="*/ 4530934 w 5316746"/>
                <a:gd name="connsiteY48" fmla="*/ 1705059 h 1972551"/>
                <a:gd name="connsiteX49" fmla="*/ 4530934 w 5316746"/>
                <a:gd name="connsiteY49" fmla="*/ 1671721 h 1972551"/>
                <a:gd name="connsiteX50" fmla="*/ 4649996 w 5316746"/>
                <a:gd name="connsiteY50" fmla="*/ 1690771 h 1972551"/>
                <a:gd name="connsiteX51" fmla="*/ 4721434 w 5316746"/>
                <a:gd name="connsiteY51" fmla="*/ 1681246 h 1972551"/>
                <a:gd name="connsiteX52" fmla="*/ 4783346 w 5316746"/>
                <a:gd name="connsiteY52" fmla="*/ 1633621 h 1972551"/>
                <a:gd name="connsiteX53" fmla="*/ 4821446 w 5316746"/>
                <a:gd name="connsiteY53" fmla="*/ 1590759 h 1972551"/>
                <a:gd name="connsiteX54" fmla="*/ 5030996 w 5316746"/>
                <a:gd name="connsiteY54" fmla="*/ 1538371 h 1972551"/>
                <a:gd name="connsiteX55" fmla="*/ 5054809 w 5316746"/>
                <a:gd name="connsiteY55" fmla="*/ 1500271 h 1972551"/>
                <a:gd name="connsiteX56" fmla="*/ 5016709 w 5316746"/>
                <a:gd name="connsiteY56" fmla="*/ 1466934 h 1972551"/>
                <a:gd name="connsiteX57" fmla="*/ 5211971 w 5316746"/>
                <a:gd name="connsiteY57" fmla="*/ 1409784 h 1972551"/>
                <a:gd name="connsiteX58" fmla="*/ 5254834 w 5316746"/>
                <a:gd name="connsiteY58" fmla="*/ 1314534 h 1972551"/>
                <a:gd name="connsiteX59" fmla="*/ 5135771 w 5316746"/>
                <a:gd name="connsiteY59" fmla="*/ 1271671 h 1972551"/>
                <a:gd name="connsiteX60" fmla="*/ 5273884 w 5316746"/>
                <a:gd name="connsiteY60" fmla="*/ 1233571 h 1972551"/>
                <a:gd name="connsiteX61" fmla="*/ 5297696 w 5316746"/>
                <a:gd name="connsiteY61" fmla="*/ 1143084 h 1972551"/>
                <a:gd name="connsiteX62" fmla="*/ 5292934 w 5316746"/>
                <a:gd name="connsiteY62" fmla="*/ 1071646 h 1972551"/>
                <a:gd name="connsiteX63" fmla="*/ 5316746 w 5316746"/>
                <a:gd name="connsiteY63" fmla="*/ 952584 h 1972551"/>
                <a:gd name="connsiteX64" fmla="*/ 5292934 w 5316746"/>
                <a:gd name="connsiteY64" fmla="*/ 895434 h 1972551"/>
                <a:gd name="connsiteX65" fmla="*/ 5273884 w 5316746"/>
                <a:gd name="connsiteY65" fmla="*/ 833521 h 1972551"/>
                <a:gd name="connsiteX66" fmla="*/ 5211971 w 5316746"/>
                <a:gd name="connsiteY66" fmla="*/ 828759 h 1972551"/>
                <a:gd name="connsiteX67" fmla="*/ 5111959 w 5316746"/>
                <a:gd name="connsiteY67" fmla="*/ 857334 h 1972551"/>
                <a:gd name="connsiteX68" fmla="*/ 5154821 w 5316746"/>
                <a:gd name="connsiteY68" fmla="*/ 771609 h 1972551"/>
                <a:gd name="connsiteX69" fmla="*/ 5169109 w 5316746"/>
                <a:gd name="connsiteY69" fmla="*/ 714459 h 1972551"/>
                <a:gd name="connsiteX70" fmla="*/ 5102434 w 5316746"/>
                <a:gd name="connsiteY70" fmla="*/ 704934 h 1972551"/>
                <a:gd name="connsiteX71" fmla="*/ 4969084 w 5316746"/>
                <a:gd name="connsiteY71" fmla="*/ 662071 h 1972551"/>
                <a:gd name="connsiteX72" fmla="*/ 4859546 w 5316746"/>
                <a:gd name="connsiteY72" fmla="*/ 728746 h 1972551"/>
                <a:gd name="connsiteX73" fmla="*/ 4764296 w 5316746"/>
                <a:gd name="connsiteY73" fmla="*/ 709696 h 1972551"/>
                <a:gd name="connsiteX74" fmla="*/ 4683334 w 5316746"/>
                <a:gd name="connsiteY74" fmla="*/ 766846 h 1972551"/>
                <a:gd name="connsiteX75" fmla="*/ 4597609 w 5316746"/>
                <a:gd name="connsiteY75" fmla="*/ 838284 h 1972551"/>
                <a:gd name="connsiteX76" fmla="*/ 4521409 w 5316746"/>
                <a:gd name="connsiteY76" fmla="*/ 962109 h 1972551"/>
                <a:gd name="connsiteX77" fmla="*/ 4445209 w 5316746"/>
                <a:gd name="connsiteY77" fmla="*/ 1090696 h 1972551"/>
                <a:gd name="connsiteX78" fmla="*/ 4345196 w 5316746"/>
                <a:gd name="connsiteY78" fmla="*/ 1176421 h 1972551"/>
                <a:gd name="connsiteX79" fmla="*/ 4197559 w 5316746"/>
                <a:gd name="connsiteY79" fmla="*/ 1209759 h 1972551"/>
                <a:gd name="connsiteX80" fmla="*/ 4102309 w 5316746"/>
                <a:gd name="connsiteY80" fmla="*/ 1190709 h 1972551"/>
                <a:gd name="connsiteX81" fmla="*/ 4183271 w 5316746"/>
                <a:gd name="connsiteY81" fmla="*/ 1104984 h 1972551"/>
                <a:gd name="connsiteX82" fmla="*/ 4154696 w 5316746"/>
                <a:gd name="connsiteY82" fmla="*/ 1066884 h 1972551"/>
                <a:gd name="connsiteX83" fmla="*/ 4088021 w 5316746"/>
                <a:gd name="connsiteY83" fmla="*/ 1047834 h 1972551"/>
                <a:gd name="connsiteX84" fmla="*/ 4054684 w 5316746"/>
                <a:gd name="connsiteY84" fmla="*/ 995446 h 1972551"/>
                <a:gd name="connsiteX85" fmla="*/ 4145171 w 5316746"/>
                <a:gd name="connsiteY85" fmla="*/ 966871 h 1972551"/>
                <a:gd name="connsiteX86" fmla="*/ 4154696 w 5316746"/>
                <a:gd name="connsiteY86" fmla="*/ 943059 h 1972551"/>
                <a:gd name="connsiteX87" fmla="*/ 4088021 w 5316746"/>
                <a:gd name="connsiteY87" fmla="*/ 890671 h 1972551"/>
                <a:gd name="connsiteX88" fmla="*/ 3978484 w 5316746"/>
                <a:gd name="connsiteY88" fmla="*/ 785896 h 1972551"/>
                <a:gd name="connsiteX89" fmla="*/ 3811796 w 5316746"/>
                <a:gd name="connsiteY89" fmla="*/ 719221 h 1972551"/>
                <a:gd name="connsiteX90" fmla="*/ 3640346 w 5316746"/>
                <a:gd name="connsiteY90" fmla="*/ 623971 h 1972551"/>
                <a:gd name="connsiteX91" fmla="*/ 3468896 w 5316746"/>
                <a:gd name="connsiteY91" fmla="*/ 562059 h 1972551"/>
                <a:gd name="connsiteX92" fmla="*/ 3283159 w 5316746"/>
                <a:gd name="connsiteY92" fmla="*/ 585871 h 1972551"/>
                <a:gd name="connsiteX93" fmla="*/ 2992646 w 5316746"/>
                <a:gd name="connsiteY93" fmla="*/ 619209 h 1972551"/>
                <a:gd name="connsiteX94" fmla="*/ 2868821 w 5316746"/>
                <a:gd name="connsiteY94" fmla="*/ 609684 h 1972551"/>
                <a:gd name="connsiteX95" fmla="*/ 2768809 w 5316746"/>
                <a:gd name="connsiteY95" fmla="*/ 695409 h 1972551"/>
                <a:gd name="connsiteX96" fmla="*/ 2673559 w 5316746"/>
                <a:gd name="connsiteY96" fmla="*/ 762084 h 1972551"/>
                <a:gd name="connsiteX97" fmla="*/ 2625934 w 5316746"/>
                <a:gd name="connsiteY97" fmla="*/ 857334 h 1972551"/>
                <a:gd name="connsiteX98" fmla="*/ 2564021 w 5316746"/>
                <a:gd name="connsiteY98" fmla="*/ 838284 h 1972551"/>
                <a:gd name="connsiteX99" fmla="*/ 2506871 w 5316746"/>
                <a:gd name="connsiteY99" fmla="*/ 804946 h 1972551"/>
                <a:gd name="connsiteX100" fmla="*/ 2611646 w 5316746"/>
                <a:gd name="connsiteY100" fmla="*/ 566821 h 1972551"/>
                <a:gd name="connsiteX101" fmla="*/ 2559259 w 5316746"/>
                <a:gd name="connsiteY101" fmla="*/ 581109 h 1972551"/>
                <a:gd name="connsiteX102" fmla="*/ 2516396 w 5316746"/>
                <a:gd name="connsiteY102" fmla="*/ 528721 h 1972551"/>
                <a:gd name="connsiteX103" fmla="*/ 2449721 w 5316746"/>
                <a:gd name="connsiteY103" fmla="*/ 514434 h 1972551"/>
                <a:gd name="connsiteX104" fmla="*/ 2468771 w 5316746"/>
                <a:gd name="connsiteY104" fmla="*/ 404896 h 1972551"/>
                <a:gd name="connsiteX105" fmla="*/ 2421146 w 5316746"/>
                <a:gd name="connsiteY105" fmla="*/ 395371 h 1972551"/>
                <a:gd name="connsiteX106" fmla="*/ 2340184 w 5316746"/>
                <a:gd name="connsiteY106" fmla="*/ 390609 h 1972551"/>
                <a:gd name="connsiteX107" fmla="*/ 2283034 w 5316746"/>
                <a:gd name="connsiteY107" fmla="*/ 423946 h 1972551"/>
                <a:gd name="connsiteX108" fmla="*/ 2278271 w 5316746"/>
                <a:gd name="connsiteY108" fmla="*/ 319171 h 1972551"/>
                <a:gd name="connsiteX109" fmla="*/ 2187784 w 5316746"/>
                <a:gd name="connsiteY109" fmla="*/ 371559 h 1972551"/>
                <a:gd name="connsiteX110" fmla="*/ 2140159 w 5316746"/>
                <a:gd name="connsiteY110" fmla="*/ 271546 h 1972551"/>
                <a:gd name="connsiteX111" fmla="*/ 2130634 w 5316746"/>
                <a:gd name="connsiteY111" fmla="*/ 223921 h 1972551"/>
                <a:gd name="connsiteX112" fmla="*/ 2102059 w 5316746"/>
                <a:gd name="connsiteY112" fmla="*/ 242971 h 1972551"/>
                <a:gd name="connsiteX113" fmla="*/ 2040146 w 5316746"/>
                <a:gd name="connsiteY113" fmla="*/ 171534 h 1972551"/>
                <a:gd name="connsiteX114" fmla="*/ 1997284 w 5316746"/>
                <a:gd name="connsiteY114" fmla="*/ 114384 h 1972551"/>
                <a:gd name="connsiteX115" fmla="*/ 1916321 w 5316746"/>
                <a:gd name="connsiteY115" fmla="*/ 157246 h 1972551"/>
                <a:gd name="connsiteX116" fmla="*/ 1882984 w 5316746"/>
                <a:gd name="connsiteY116" fmla="*/ 90571 h 1972551"/>
                <a:gd name="connsiteX117" fmla="*/ 1802021 w 5316746"/>
                <a:gd name="connsiteY117" fmla="*/ 133434 h 1972551"/>
                <a:gd name="connsiteX118" fmla="*/ 1749634 w 5316746"/>
                <a:gd name="connsiteY118" fmla="*/ 52471 h 1972551"/>
                <a:gd name="connsiteX119" fmla="*/ 1711534 w 5316746"/>
                <a:gd name="connsiteY119" fmla="*/ 38184 h 1972551"/>
                <a:gd name="connsiteX120" fmla="*/ 1649621 w 5316746"/>
                <a:gd name="connsiteY120" fmla="*/ 114384 h 1972551"/>
                <a:gd name="connsiteX121" fmla="*/ 1559134 w 5316746"/>
                <a:gd name="connsiteY121" fmla="*/ 123909 h 1972551"/>
                <a:gd name="connsiteX122" fmla="*/ 1492459 w 5316746"/>
                <a:gd name="connsiteY122" fmla="*/ 66759 h 1972551"/>
                <a:gd name="connsiteX123" fmla="*/ 1525796 w 5316746"/>
                <a:gd name="connsiteY123" fmla="*/ 84 h 1972551"/>
                <a:gd name="connsiteX124" fmla="*/ 1449596 w 5316746"/>
                <a:gd name="connsiteY124" fmla="*/ 81046 h 1972551"/>
                <a:gd name="connsiteX125" fmla="*/ 1397209 w 5316746"/>
                <a:gd name="connsiteY125" fmla="*/ 176296 h 1972551"/>
                <a:gd name="connsiteX126" fmla="*/ 1282909 w 5316746"/>
                <a:gd name="connsiteY126" fmla="*/ 238209 h 1972551"/>
                <a:gd name="connsiteX127" fmla="*/ 1192421 w 5316746"/>
                <a:gd name="connsiteY127" fmla="*/ 214396 h 1972551"/>
                <a:gd name="connsiteX128" fmla="*/ 1135271 w 5316746"/>
                <a:gd name="connsiteY128" fmla="*/ 166771 h 1972551"/>
                <a:gd name="connsiteX129" fmla="*/ 1063834 w 5316746"/>
                <a:gd name="connsiteY129" fmla="*/ 95334 h 1972551"/>
                <a:gd name="connsiteX130" fmla="*/ 1106696 w 5316746"/>
                <a:gd name="connsiteY130" fmla="*/ 252496 h 1972551"/>
                <a:gd name="connsiteX131" fmla="*/ 1082884 w 5316746"/>
                <a:gd name="connsiteY131" fmla="*/ 352509 h 1972551"/>
                <a:gd name="connsiteX132" fmla="*/ 1001921 w 5316746"/>
                <a:gd name="connsiteY132" fmla="*/ 295359 h 1972551"/>
                <a:gd name="connsiteX133" fmla="*/ 940009 w 5316746"/>
                <a:gd name="connsiteY133" fmla="*/ 162009 h 1972551"/>
                <a:gd name="connsiteX134" fmla="*/ 925721 w 5316746"/>
                <a:gd name="connsiteY134" fmla="*/ 133434 h 1972551"/>
                <a:gd name="connsiteX135" fmla="*/ 1011446 w 5316746"/>
                <a:gd name="connsiteY135" fmla="*/ 414421 h 1972551"/>
                <a:gd name="connsiteX136" fmla="*/ 1063834 w 5316746"/>
                <a:gd name="connsiteY136" fmla="*/ 604921 h 1972551"/>
                <a:gd name="connsiteX137" fmla="*/ 1092409 w 5316746"/>
                <a:gd name="connsiteY137" fmla="*/ 709696 h 1972551"/>
                <a:gd name="connsiteX138" fmla="*/ 1206709 w 5316746"/>
                <a:gd name="connsiteY138" fmla="*/ 781134 h 1972551"/>
                <a:gd name="connsiteX139" fmla="*/ 1373396 w 5316746"/>
                <a:gd name="connsiteY139" fmla="*/ 881146 h 1972551"/>
                <a:gd name="connsiteX140" fmla="*/ 1454359 w 5316746"/>
                <a:gd name="connsiteY140" fmla="*/ 952584 h 1972551"/>
                <a:gd name="connsiteX141" fmla="*/ 1268621 w 5316746"/>
                <a:gd name="connsiteY141" fmla="*/ 947821 h 1972551"/>
                <a:gd name="connsiteX142" fmla="*/ 1082884 w 5316746"/>
                <a:gd name="connsiteY142" fmla="*/ 938296 h 1972551"/>
                <a:gd name="connsiteX143" fmla="*/ 763796 w 5316746"/>
                <a:gd name="connsiteY143" fmla="*/ 919246 h 1972551"/>
                <a:gd name="connsiteX144" fmla="*/ 587584 w 5316746"/>
                <a:gd name="connsiteY144" fmla="*/ 924009 h 197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5316746" h="1972551">
                  <a:moveTo>
                    <a:pt x="587584" y="924009"/>
                  </a:moveTo>
                  <a:cubicBezTo>
                    <a:pt x="553849" y="860112"/>
                    <a:pt x="520115" y="796215"/>
                    <a:pt x="468521" y="785896"/>
                  </a:cubicBezTo>
                  <a:cubicBezTo>
                    <a:pt x="416927" y="775577"/>
                    <a:pt x="315327" y="827965"/>
                    <a:pt x="278021" y="862096"/>
                  </a:cubicBezTo>
                  <a:cubicBezTo>
                    <a:pt x="240715" y="896227"/>
                    <a:pt x="273259" y="958934"/>
                    <a:pt x="244684" y="990684"/>
                  </a:cubicBezTo>
                  <a:cubicBezTo>
                    <a:pt x="216109" y="1022434"/>
                    <a:pt x="142290" y="1024021"/>
                    <a:pt x="106571" y="1052596"/>
                  </a:cubicBezTo>
                  <a:cubicBezTo>
                    <a:pt x="70852" y="1081171"/>
                    <a:pt x="47834" y="1139115"/>
                    <a:pt x="30371" y="1162134"/>
                  </a:cubicBezTo>
                  <a:cubicBezTo>
                    <a:pt x="12908" y="1185153"/>
                    <a:pt x="4971" y="1167690"/>
                    <a:pt x="1796" y="1190709"/>
                  </a:cubicBezTo>
                  <a:cubicBezTo>
                    <a:pt x="-1379" y="1213728"/>
                    <a:pt x="10527" y="1271671"/>
                    <a:pt x="11321" y="1300246"/>
                  </a:cubicBezTo>
                  <a:cubicBezTo>
                    <a:pt x="12115" y="1328821"/>
                    <a:pt x="-10903" y="1333584"/>
                    <a:pt x="6559" y="1362159"/>
                  </a:cubicBezTo>
                  <a:cubicBezTo>
                    <a:pt x="24021" y="1390734"/>
                    <a:pt x="56565" y="1433596"/>
                    <a:pt x="116096" y="1471696"/>
                  </a:cubicBezTo>
                  <a:cubicBezTo>
                    <a:pt x="175627" y="1509796"/>
                    <a:pt x="273259" y="1559009"/>
                    <a:pt x="363746" y="1590759"/>
                  </a:cubicBezTo>
                  <a:cubicBezTo>
                    <a:pt x="454233" y="1622509"/>
                    <a:pt x="575677" y="1639971"/>
                    <a:pt x="659021" y="1662196"/>
                  </a:cubicBezTo>
                  <a:cubicBezTo>
                    <a:pt x="742365" y="1684421"/>
                    <a:pt x="808247" y="1705853"/>
                    <a:pt x="863809" y="1724109"/>
                  </a:cubicBezTo>
                  <a:cubicBezTo>
                    <a:pt x="919371" y="1742365"/>
                    <a:pt x="959059" y="1748715"/>
                    <a:pt x="992396" y="1771734"/>
                  </a:cubicBezTo>
                  <a:cubicBezTo>
                    <a:pt x="1025733" y="1794753"/>
                    <a:pt x="1046371" y="1835233"/>
                    <a:pt x="1063834" y="1862221"/>
                  </a:cubicBezTo>
                  <a:cubicBezTo>
                    <a:pt x="1081297" y="1889209"/>
                    <a:pt x="1059865" y="1917784"/>
                    <a:pt x="1097171" y="1933659"/>
                  </a:cubicBezTo>
                  <a:cubicBezTo>
                    <a:pt x="1134477" y="1949534"/>
                    <a:pt x="1227346" y="1951121"/>
                    <a:pt x="1287671" y="1957471"/>
                  </a:cubicBezTo>
                  <a:cubicBezTo>
                    <a:pt x="1347996" y="1963821"/>
                    <a:pt x="1420227" y="1975728"/>
                    <a:pt x="1459121" y="1971759"/>
                  </a:cubicBezTo>
                  <a:cubicBezTo>
                    <a:pt x="1498015" y="1967790"/>
                    <a:pt x="1501190" y="1950328"/>
                    <a:pt x="1521034" y="1933659"/>
                  </a:cubicBezTo>
                  <a:cubicBezTo>
                    <a:pt x="1540878" y="1916990"/>
                    <a:pt x="1567072" y="1890002"/>
                    <a:pt x="1578184" y="1871746"/>
                  </a:cubicBezTo>
                  <a:cubicBezTo>
                    <a:pt x="1589297" y="1853490"/>
                    <a:pt x="1563897" y="1817771"/>
                    <a:pt x="1587709" y="1824121"/>
                  </a:cubicBezTo>
                  <a:cubicBezTo>
                    <a:pt x="1611521" y="1830471"/>
                    <a:pt x="1675022" y="1895559"/>
                    <a:pt x="1721059" y="1909846"/>
                  </a:cubicBezTo>
                  <a:cubicBezTo>
                    <a:pt x="1767096" y="1924133"/>
                    <a:pt x="1824247" y="1916196"/>
                    <a:pt x="1863934" y="1909846"/>
                  </a:cubicBezTo>
                  <a:cubicBezTo>
                    <a:pt x="1903621" y="1903496"/>
                    <a:pt x="1925847" y="1881271"/>
                    <a:pt x="1959184" y="1871746"/>
                  </a:cubicBezTo>
                  <a:cubicBezTo>
                    <a:pt x="1992522" y="1862221"/>
                    <a:pt x="2033797" y="1869365"/>
                    <a:pt x="2063959" y="1852696"/>
                  </a:cubicBezTo>
                  <a:cubicBezTo>
                    <a:pt x="2094122" y="1836027"/>
                    <a:pt x="2121903" y="1797134"/>
                    <a:pt x="2140159" y="1771734"/>
                  </a:cubicBezTo>
                  <a:cubicBezTo>
                    <a:pt x="2158415" y="1746334"/>
                    <a:pt x="2133015" y="1709821"/>
                    <a:pt x="2173496" y="1700296"/>
                  </a:cubicBezTo>
                  <a:cubicBezTo>
                    <a:pt x="2213977" y="1690771"/>
                    <a:pt x="2309227" y="1717759"/>
                    <a:pt x="2383046" y="1714584"/>
                  </a:cubicBezTo>
                  <a:cubicBezTo>
                    <a:pt x="2456865" y="1711409"/>
                    <a:pt x="2565609" y="1689977"/>
                    <a:pt x="2616409" y="1681246"/>
                  </a:cubicBezTo>
                  <a:cubicBezTo>
                    <a:pt x="2667209" y="1672515"/>
                    <a:pt x="2670384" y="1649496"/>
                    <a:pt x="2687846" y="1662196"/>
                  </a:cubicBezTo>
                  <a:cubicBezTo>
                    <a:pt x="2705309" y="1674896"/>
                    <a:pt x="2699753" y="1737602"/>
                    <a:pt x="2721184" y="1757446"/>
                  </a:cubicBezTo>
                  <a:cubicBezTo>
                    <a:pt x="2742615" y="1777290"/>
                    <a:pt x="2795003" y="1773322"/>
                    <a:pt x="2816434" y="1781259"/>
                  </a:cubicBezTo>
                  <a:cubicBezTo>
                    <a:pt x="2837865" y="1789196"/>
                    <a:pt x="2828340" y="1800309"/>
                    <a:pt x="2849771" y="1805071"/>
                  </a:cubicBezTo>
                  <a:cubicBezTo>
                    <a:pt x="2871202" y="1809833"/>
                    <a:pt x="2923590" y="1801897"/>
                    <a:pt x="2945021" y="1809834"/>
                  </a:cubicBezTo>
                  <a:cubicBezTo>
                    <a:pt x="2966452" y="1817771"/>
                    <a:pt x="2964865" y="1848727"/>
                    <a:pt x="2978359" y="1852696"/>
                  </a:cubicBezTo>
                  <a:cubicBezTo>
                    <a:pt x="2991853" y="1856665"/>
                    <a:pt x="2997409" y="1835234"/>
                    <a:pt x="3025984" y="1833646"/>
                  </a:cubicBezTo>
                  <a:cubicBezTo>
                    <a:pt x="3054559" y="1832059"/>
                    <a:pt x="3110915" y="1846346"/>
                    <a:pt x="3149809" y="1843171"/>
                  </a:cubicBezTo>
                  <a:cubicBezTo>
                    <a:pt x="3188703" y="1839996"/>
                    <a:pt x="3218865" y="1814596"/>
                    <a:pt x="3259346" y="1814596"/>
                  </a:cubicBezTo>
                  <a:cubicBezTo>
                    <a:pt x="3299827" y="1814596"/>
                    <a:pt x="3359359" y="1847140"/>
                    <a:pt x="3392696" y="1843171"/>
                  </a:cubicBezTo>
                  <a:cubicBezTo>
                    <a:pt x="3426033" y="1839202"/>
                    <a:pt x="3425240" y="1799515"/>
                    <a:pt x="3459371" y="1790784"/>
                  </a:cubicBezTo>
                  <a:cubicBezTo>
                    <a:pt x="3493502" y="1782053"/>
                    <a:pt x="3597484" y="1790784"/>
                    <a:pt x="3597484" y="1790784"/>
                  </a:cubicBezTo>
                  <a:cubicBezTo>
                    <a:pt x="3633996" y="1790784"/>
                    <a:pt x="3655427" y="1792371"/>
                    <a:pt x="3678446" y="1790784"/>
                  </a:cubicBezTo>
                  <a:cubicBezTo>
                    <a:pt x="3701465" y="1789197"/>
                    <a:pt x="3737183" y="1796340"/>
                    <a:pt x="3735596" y="1781259"/>
                  </a:cubicBezTo>
                  <a:cubicBezTo>
                    <a:pt x="3734009" y="1766178"/>
                    <a:pt x="3691146" y="1721727"/>
                    <a:pt x="3668921" y="1700296"/>
                  </a:cubicBezTo>
                  <a:cubicBezTo>
                    <a:pt x="3646696" y="1678865"/>
                    <a:pt x="3581608" y="1664577"/>
                    <a:pt x="3602246" y="1652671"/>
                  </a:cubicBezTo>
                  <a:cubicBezTo>
                    <a:pt x="3622884" y="1640765"/>
                    <a:pt x="3699877" y="1628859"/>
                    <a:pt x="3792746" y="1628859"/>
                  </a:cubicBezTo>
                  <a:cubicBezTo>
                    <a:pt x="3885615" y="1628859"/>
                    <a:pt x="4057065" y="1651877"/>
                    <a:pt x="4159459" y="1652671"/>
                  </a:cubicBezTo>
                  <a:cubicBezTo>
                    <a:pt x="4261853" y="1653465"/>
                    <a:pt x="4345197" y="1624890"/>
                    <a:pt x="4407109" y="1633621"/>
                  </a:cubicBezTo>
                  <a:cubicBezTo>
                    <a:pt x="4469021" y="1642352"/>
                    <a:pt x="4510297" y="1698709"/>
                    <a:pt x="4530934" y="1705059"/>
                  </a:cubicBezTo>
                  <a:cubicBezTo>
                    <a:pt x="4551571" y="1711409"/>
                    <a:pt x="4511090" y="1674102"/>
                    <a:pt x="4530934" y="1671721"/>
                  </a:cubicBezTo>
                  <a:cubicBezTo>
                    <a:pt x="4550778" y="1669340"/>
                    <a:pt x="4618246" y="1689183"/>
                    <a:pt x="4649996" y="1690771"/>
                  </a:cubicBezTo>
                  <a:cubicBezTo>
                    <a:pt x="4681746" y="1692359"/>
                    <a:pt x="4699209" y="1690771"/>
                    <a:pt x="4721434" y="1681246"/>
                  </a:cubicBezTo>
                  <a:cubicBezTo>
                    <a:pt x="4743659" y="1671721"/>
                    <a:pt x="4766677" y="1648702"/>
                    <a:pt x="4783346" y="1633621"/>
                  </a:cubicBezTo>
                  <a:cubicBezTo>
                    <a:pt x="4800015" y="1618540"/>
                    <a:pt x="4780171" y="1606634"/>
                    <a:pt x="4821446" y="1590759"/>
                  </a:cubicBezTo>
                  <a:cubicBezTo>
                    <a:pt x="4862721" y="1574884"/>
                    <a:pt x="4992102" y="1553452"/>
                    <a:pt x="5030996" y="1538371"/>
                  </a:cubicBezTo>
                  <a:cubicBezTo>
                    <a:pt x="5069890" y="1523290"/>
                    <a:pt x="5057190" y="1512177"/>
                    <a:pt x="5054809" y="1500271"/>
                  </a:cubicBezTo>
                  <a:cubicBezTo>
                    <a:pt x="5052428" y="1488365"/>
                    <a:pt x="4990515" y="1482015"/>
                    <a:pt x="5016709" y="1466934"/>
                  </a:cubicBezTo>
                  <a:cubicBezTo>
                    <a:pt x="5042903" y="1451853"/>
                    <a:pt x="5172284" y="1435184"/>
                    <a:pt x="5211971" y="1409784"/>
                  </a:cubicBezTo>
                  <a:cubicBezTo>
                    <a:pt x="5251659" y="1384384"/>
                    <a:pt x="5267534" y="1337553"/>
                    <a:pt x="5254834" y="1314534"/>
                  </a:cubicBezTo>
                  <a:cubicBezTo>
                    <a:pt x="5242134" y="1291515"/>
                    <a:pt x="5132596" y="1285165"/>
                    <a:pt x="5135771" y="1271671"/>
                  </a:cubicBezTo>
                  <a:cubicBezTo>
                    <a:pt x="5138946" y="1258177"/>
                    <a:pt x="5246897" y="1255002"/>
                    <a:pt x="5273884" y="1233571"/>
                  </a:cubicBezTo>
                  <a:cubicBezTo>
                    <a:pt x="5300871" y="1212140"/>
                    <a:pt x="5294521" y="1170072"/>
                    <a:pt x="5297696" y="1143084"/>
                  </a:cubicBezTo>
                  <a:cubicBezTo>
                    <a:pt x="5300871" y="1116096"/>
                    <a:pt x="5289759" y="1103396"/>
                    <a:pt x="5292934" y="1071646"/>
                  </a:cubicBezTo>
                  <a:cubicBezTo>
                    <a:pt x="5296109" y="1039896"/>
                    <a:pt x="5316746" y="981953"/>
                    <a:pt x="5316746" y="952584"/>
                  </a:cubicBezTo>
                  <a:cubicBezTo>
                    <a:pt x="5316746" y="923215"/>
                    <a:pt x="5300078" y="915278"/>
                    <a:pt x="5292934" y="895434"/>
                  </a:cubicBezTo>
                  <a:cubicBezTo>
                    <a:pt x="5285790" y="875590"/>
                    <a:pt x="5287378" y="844633"/>
                    <a:pt x="5273884" y="833521"/>
                  </a:cubicBezTo>
                  <a:cubicBezTo>
                    <a:pt x="5260390" y="822408"/>
                    <a:pt x="5238959" y="824790"/>
                    <a:pt x="5211971" y="828759"/>
                  </a:cubicBezTo>
                  <a:cubicBezTo>
                    <a:pt x="5184984" y="832728"/>
                    <a:pt x="5121484" y="866859"/>
                    <a:pt x="5111959" y="857334"/>
                  </a:cubicBezTo>
                  <a:cubicBezTo>
                    <a:pt x="5102434" y="847809"/>
                    <a:pt x="5145296" y="795421"/>
                    <a:pt x="5154821" y="771609"/>
                  </a:cubicBezTo>
                  <a:cubicBezTo>
                    <a:pt x="5164346" y="747796"/>
                    <a:pt x="5177840" y="725572"/>
                    <a:pt x="5169109" y="714459"/>
                  </a:cubicBezTo>
                  <a:cubicBezTo>
                    <a:pt x="5160378" y="703346"/>
                    <a:pt x="5135771" y="713665"/>
                    <a:pt x="5102434" y="704934"/>
                  </a:cubicBezTo>
                  <a:cubicBezTo>
                    <a:pt x="5069097" y="696203"/>
                    <a:pt x="5009565" y="658102"/>
                    <a:pt x="4969084" y="662071"/>
                  </a:cubicBezTo>
                  <a:cubicBezTo>
                    <a:pt x="4928603" y="666040"/>
                    <a:pt x="4893677" y="720808"/>
                    <a:pt x="4859546" y="728746"/>
                  </a:cubicBezTo>
                  <a:cubicBezTo>
                    <a:pt x="4825415" y="736684"/>
                    <a:pt x="4793665" y="703346"/>
                    <a:pt x="4764296" y="709696"/>
                  </a:cubicBezTo>
                  <a:cubicBezTo>
                    <a:pt x="4734927" y="716046"/>
                    <a:pt x="4711115" y="745415"/>
                    <a:pt x="4683334" y="766846"/>
                  </a:cubicBezTo>
                  <a:cubicBezTo>
                    <a:pt x="4655553" y="788277"/>
                    <a:pt x="4624596" y="805740"/>
                    <a:pt x="4597609" y="838284"/>
                  </a:cubicBezTo>
                  <a:cubicBezTo>
                    <a:pt x="4570622" y="870828"/>
                    <a:pt x="4546809" y="920040"/>
                    <a:pt x="4521409" y="962109"/>
                  </a:cubicBezTo>
                  <a:cubicBezTo>
                    <a:pt x="4496009" y="1004178"/>
                    <a:pt x="4474578" y="1054977"/>
                    <a:pt x="4445209" y="1090696"/>
                  </a:cubicBezTo>
                  <a:cubicBezTo>
                    <a:pt x="4415840" y="1126415"/>
                    <a:pt x="4386471" y="1156577"/>
                    <a:pt x="4345196" y="1176421"/>
                  </a:cubicBezTo>
                  <a:cubicBezTo>
                    <a:pt x="4303921" y="1196265"/>
                    <a:pt x="4238040" y="1207378"/>
                    <a:pt x="4197559" y="1209759"/>
                  </a:cubicBezTo>
                  <a:cubicBezTo>
                    <a:pt x="4157078" y="1212140"/>
                    <a:pt x="4104690" y="1208171"/>
                    <a:pt x="4102309" y="1190709"/>
                  </a:cubicBezTo>
                  <a:cubicBezTo>
                    <a:pt x="4099928" y="1173247"/>
                    <a:pt x="4174540" y="1125621"/>
                    <a:pt x="4183271" y="1104984"/>
                  </a:cubicBezTo>
                  <a:cubicBezTo>
                    <a:pt x="4192002" y="1084347"/>
                    <a:pt x="4170571" y="1076409"/>
                    <a:pt x="4154696" y="1066884"/>
                  </a:cubicBezTo>
                  <a:cubicBezTo>
                    <a:pt x="4138821" y="1057359"/>
                    <a:pt x="4104690" y="1059740"/>
                    <a:pt x="4088021" y="1047834"/>
                  </a:cubicBezTo>
                  <a:cubicBezTo>
                    <a:pt x="4071352" y="1035928"/>
                    <a:pt x="4045159" y="1008940"/>
                    <a:pt x="4054684" y="995446"/>
                  </a:cubicBezTo>
                  <a:cubicBezTo>
                    <a:pt x="4064209" y="981952"/>
                    <a:pt x="4145171" y="966871"/>
                    <a:pt x="4145171" y="966871"/>
                  </a:cubicBezTo>
                  <a:cubicBezTo>
                    <a:pt x="4161840" y="958140"/>
                    <a:pt x="4164221" y="955759"/>
                    <a:pt x="4154696" y="943059"/>
                  </a:cubicBezTo>
                  <a:cubicBezTo>
                    <a:pt x="4145171" y="930359"/>
                    <a:pt x="4117390" y="916865"/>
                    <a:pt x="4088021" y="890671"/>
                  </a:cubicBezTo>
                  <a:cubicBezTo>
                    <a:pt x="4058652" y="864477"/>
                    <a:pt x="4024522" y="814471"/>
                    <a:pt x="3978484" y="785896"/>
                  </a:cubicBezTo>
                  <a:cubicBezTo>
                    <a:pt x="3932446" y="757321"/>
                    <a:pt x="3868152" y="746208"/>
                    <a:pt x="3811796" y="719221"/>
                  </a:cubicBezTo>
                  <a:cubicBezTo>
                    <a:pt x="3755440" y="692233"/>
                    <a:pt x="3697496" y="650165"/>
                    <a:pt x="3640346" y="623971"/>
                  </a:cubicBezTo>
                  <a:cubicBezTo>
                    <a:pt x="3583196" y="597777"/>
                    <a:pt x="3528427" y="568409"/>
                    <a:pt x="3468896" y="562059"/>
                  </a:cubicBezTo>
                  <a:cubicBezTo>
                    <a:pt x="3409365" y="555709"/>
                    <a:pt x="3283159" y="585871"/>
                    <a:pt x="3283159" y="585871"/>
                  </a:cubicBezTo>
                  <a:cubicBezTo>
                    <a:pt x="3203784" y="595396"/>
                    <a:pt x="3061702" y="615240"/>
                    <a:pt x="2992646" y="619209"/>
                  </a:cubicBezTo>
                  <a:cubicBezTo>
                    <a:pt x="2923590" y="623178"/>
                    <a:pt x="2906127" y="596984"/>
                    <a:pt x="2868821" y="609684"/>
                  </a:cubicBezTo>
                  <a:cubicBezTo>
                    <a:pt x="2831515" y="622384"/>
                    <a:pt x="2801353" y="670009"/>
                    <a:pt x="2768809" y="695409"/>
                  </a:cubicBezTo>
                  <a:cubicBezTo>
                    <a:pt x="2736265" y="720809"/>
                    <a:pt x="2697371" y="735097"/>
                    <a:pt x="2673559" y="762084"/>
                  </a:cubicBezTo>
                  <a:cubicBezTo>
                    <a:pt x="2649747" y="789071"/>
                    <a:pt x="2644190" y="844634"/>
                    <a:pt x="2625934" y="857334"/>
                  </a:cubicBezTo>
                  <a:cubicBezTo>
                    <a:pt x="2607678" y="870034"/>
                    <a:pt x="2583865" y="847015"/>
                    <a:pt x="2564021" y="838284"/>
                  </a:cubicBezTo>
                  <a:cubicBezTo>
                    <a:pt x="2544177" y="829553"/>
                    <a:pt x="2498934" y="850190"/>
                    <a:pt x="2506871" y="804946"/>
                  </a:cubicBezTo>
                  <a:cubicBezTo>
                    <a:pt x="2514808" y="759702"/>
                    <a:pt x="2602915" y="604127"/>
                    <a:pt x="2611646" y="566821"/>
                  </a:cubicBezTo>
                  <a:cubicBezTo>
                    <a:pt x="2620377" y="529515"/>
                    <a:pt x="2575134" y="587459"/>
                    <a:pt x="2559259" y="581109"/>
                  </a:cubicBezTo>
                  <a:cubicBezTo>
                    <a:pt x="2543384" y="574759"/>
                    <a:pt x="2534652" y="539833"/>
                    <a:pt x="2516396" y="528721"/>
                  </a:cubicBezTo>
                  <a:cubicBezTo>
                    <a:pt x="2498140" y="517608"/>
                    <a:pt x="2457659" y="535071"/>
                    <a:pt x="2449721" y="514434"/>
                  </a:cubicBezTo>
                  <a:cubicBezTo>
                    <a:pt x="2441784" y="493796"/>
                    <a:pt x="2473533" y="424740"/>
                    <a:pt x="2468771" y="404896"/>
                  </a:cubicBezTo>
                  <a:cubicBezTo>
                    <a:pt x="2464009" y="385052"/>
                    <a:pt x="2442577" y="397752"/>
                    <a:pt x="2421146" y="395371"/>
                  </a:cubicBezTo>
                  <a:cubicBezTo>
                    <a:pt x="2399715" y="392990"/>
                    <a:pt x="2363203" y="385846"/>
                    <a:pt x="2340184" y="390609"/>
                  </a:cubicBezTo>
                  <a:cubicBezTo>
                    <a:pt x="2317165" y="395371"/>
                    <a:pt x="2293353" y="435852"/>
                    <a:pt x="2283034" y="423946"/>
                  </a:cubicBezTo>
                  <a:cubicBezTo>
                    <a:pt x="2272715" y="412040"/>
                    <a:pt x="2294146" y="327902"/>
                    <a:pt x="2278271" y="319171"/>
                  </a:cubicBezTo>
                  <a:cubicBezTo>
                    <a:pt x="2262396" y="310440"/>
                    <a:pt x="2210803" y="379496"/>
                    <a:pt x="2187784" y="371559"/>
                  </a:cubicBezTo>
                  <a:cubicBezTo>
                    <a:pt x="2164765" y="363622"/>
                    <a:pt x="2149684" y="296152"/>
                    <a:pt x="2140159" y="271546"/>
                  </a:cubicBezTo>
                  <a:cubicBezTo>
                    <a:pt x="2130634" y="246940"/>
                    <a:pt x="2136984" y="228683"/>
                    <a:pt x="2130634" y="223921"/>
                  </a:cubicBezTo>
                  <a:cubicBezTo>
                    <a:pt x="2124284" y="219159"/>
                    <a:pt x="2117140" y="251702"/>
                    <a:pt x="2102059" y="242971"/>
                  </a:cubicBezTo>
                  <a:cubicBezTo>
                    <a:pt x="2086978" y="234240"/>
                    <a:pt x="2057609" y="192965"/>
                    <a:pt x="2040146" y="171534"/>
                  </a:cubicBezTo>
                  <a:cubicBezTo>
                    <a:pt x="2022683" y="150103"/>
                    <a:pt x="2017921" y="116765"/>
                    <a:pt x="1997284" y="114384"/>
                  </a:cubicBezTo>
                  <a:cubicBezTo>
                    <a:pt x="1976647" y="112003"/>
                    <a:pt x="1935371" y="161215"/>
                    <a:pt x="1916321" y="157246"/>
                  </a:cubicBezTo>
                  <a:cubicBezTo>
                    <a:pt x="1897271" y="153277"/>
                    <a:pt x="1902034" y="94540"/>
                    <a:pt x="1882984" y="90571"/>
                  </a:cubicBezTo>
                  <a:cubicBezTo>
                    <a:pt x="1863934" y="86602"/>
                    <a:pt x="1824246" y="139784"/>
                    <a:pt x="1802021" y="133434"/>
                  </a:cubicBezTo>
                  <a:cubicBezTo>
                    <a:pt x="1779796" y="127084"/>
                    <a:pt x="1764715" y="68346"/>
                    <a:pt x="1749634" y="52471"/>
                  </a:cubicBezTo>
                  <a:cubicBezTo>
                    <a:pt x="1734553" y="36596"/>
                    <a:pt x="1728203" y="27865"/>
                    <a:pt x="1711534" y="38184"/>
                  </a:cubicBezTo>
                  <a:cubicBezTo>
                    <a:pt x="1694865" y="48503"/>
                    <a:pt x="1675021" y="100097"/>
                    <a:pt x="1649621" y="114384"/>
                  </a:cubicBezTo>
                  <a:cubicBezTo>
                    <a:pt x="1624221" y="128671"/>
                    <a:pt x="1585328" y="131846"/>
                    <a:pt x="1559134" y="123909"/>
                  </a:cubicBezTo>
                  <a:cubicBezTo>
                    <a:pt x="1532940" y="115972"/>
                    <a:pt x="1498015" y="87396"/>
                    <a:pt x="1492459" y="66759"/>
                  </a:cubicBezTo>
                  <a:cubicBezTo>
                    <a:pt x="1486903" y="46122"/>
                    <a:pt x="1532940" y="-2297"/>
                    <a:pt x="1525796" y="84"/>
                  </a:cubicBezTo>
                  <a:cubicBezTo>
                    <a:pt x="1518652" y="2465"/>
                    <a:pt x="1471027" y="51677"/>
                    <a:pt x="1449596" y="81046"/>
                  </a:cubicBezTo>
                  <a:cubicBezTo>
                    <a:pt x="1428165" y="110415"/>
                    <a:pt x="1424990" y="150102"/>
                    <a:pt x="1397209" y="176296"/>
                  </a:cubicBezTo>
                  <a:cubicBezTo>
                    <a:pt x="1369428" y="202490"/>
                    <a:pt x="1317040" y="231859"/>
                    <a:pt x="1282909" y="238209"/>
                  </a:cubicBezTo>
                  <a:cubicBezTo>
                    <a:pt x="1248778" y="244559"/>
                    <a:pt x="1217027" y="226302"/>
                    <a:pt x="1192421" y="214396"/>
                  </a:cubicBezTo>
                  <a:cubicBezTo>
                    <a:pt x="1167815" y="202490"/>
                    <a:pt x="1156702" y="186614"/>
                    <a:pt x="1135271" y="166771"/>
                  </a:cubicBezTo>
                  <a:cubicBezTo>
                    <a:pt x="1113840" y="146928"/>
                    <a:pt x="1068597" y="81046"/>
                    <a:pt x="1063834" y="95334"/>
                  </a:cubicBezTo>
                  <a:cubicBezTo>
                    <a:pt x="1059071" y="109622"/>
                    <a:pt x="1103521" y="209634"/>
                    <a:pt x="1106696" y="252496"/>
                  </a:cubicBezTo>
                  <a:cubicBezTo>
                    <a:pt x="1109871" y="295358"/>
                    <a:pt x="1100346" y="345365"/>
                    <a:pt x="1082884" y="352509"/>
                  </a:cubicBezTo>
                  <a:cubicBezTo>
                    <a:pt x="1065422" y="359653"/>
                    <a:pt x="1025733" y="327109"/>
                    <a:pt x="1001921" y="295359"/>
                  </a:cubicBezTo>
                  <a:cubicBezTo>
                    <a:pt x="978109" y="263609"/>
                    <a:pt x="952709" y="188996"/>
                    <a:pt x="940009" y="162009"/>
                  </a:cubicBezTo>
                  <a:cubicBezTo>
                    <a:pt x="927309" y="135022"/>
                    <a:pt x="913815" y="91365"/>
                    <a:pt x="925721" y="133434"/>
                  </a:cubicBezTo>
                  <a:cubicBezTo>
                    <a:pt x="937627" y="175503"/>
                    <a:pt x="988427" y="335840"/>
                    <a:pt x="1011446" y="414421"/>
                  </a:cubicBezTo>
                  <a:cubicBezTo>
                    <a:pt x="1034465" y="493002"/>
                    <a:pt x="1050340" y="555708"/>
                    <a:pt x="1063834" y="604921"/>
                  </a:cubicBezTo>
                  <a:cubicBezTo>
                    <a:pt x="1077328" y="654133"/>
                    <a:pt x="1068597" y="680327"/>
                    <a:pt x="1092409" y="709696"/>
                  </a:cubicBezTo>
                  <a:cubicBezTo>
                    <a:pt x="1116221" y="739065"/>
                    <a:pt x="1159878" y="752559"/>
                    <a:pt x="1206709" y="781134"/>
                  </a:cubicBezTo>
                  <a:cubicBezTo>
                    <a:pt x="1253540" y="809709"/>
                    <a:pt x="1332121" y="852571"/>
                    <a:pt x="1373396" y="881146"/>
                  </a:cubicBezTo>
                  <a:cubicBezTo>
                    <a:pt x="1414671" y="909721"/>
                    <a:pt x="1471821" y="941472"/>
                    <a:pt x="1454359" y="952584"/>
                  </a:cubicBezTo>
                  <a:cubicBezTo>
                    <a:pt x="1436897" y="963696"/>
                    <a:pt x="1330533" y="950202"/>
                    <a:pt x="1268621" y="947821"/>
                  </a:cubicBezTo>
                  <a:cubicBezTo>
                    <a:pt x="1206709" y="945440"/>
                    <a:pt x="1082884" y="938296"/>
                    <a:pt x="1082884" y="938296"/>
                  </a:cubicBezTo>
                  <a:lnTo>
                    <a:pt x="763796" y="919246"/>
                  </a:lnTo>
                  <a:lnTo>
                    <a:pt x="587584" y="924009"/>
                  </a:lnTo>
                  <a:close/>
                </a:path>
              </a:pathLst>
            </a:cu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cs typeface="Arial" panose="020B0604020202020204" pitchFamily="34" charset="0"/>
              </a:endParaRPr>
            </a:p>
          </p:txBody>
        </p:sp>
      </p:grpSp>
      <p:sp>
        <p:nvSpPr>
          <p:cNvPr id="20" name="직사각형 19"/>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1662648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0"/>
            <a:ext cx="12192000" cy="6858000"/>
          </a:xfrm>
          <a:prstGeom prst="rect">
            <a:avLst/>
          </a:pr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2" cstate="print">
            <a:extLst>
              <a:ext uri="{BEBA8EAE-BF5A-486C-A8C5-ECC9F3942E4B}">
                <a14:imgProps xmlns:a14="http://schemas.microsoft.com/office/drawing/2010/main">
                  <a14:imgLayer r:embed="rId3">
                    <a14:imgEffect>
                      <a14:saturation sat="98000"/>
                    </a14:imgEffect>
                    <a14:imgEffect>
                      <a14:brightnessContrast bright="-41000" contrast="18000"/>
                    </a14:imgEffect>
                  </a14:imgLayer>
                </a14:imgProps>
              </a:ext>
              <a:ext uri="{28A0092B-C50C-407E-A947-70E740481C1C}">
                <a14:useLocalDpi xmlns:a14="http://schemas.microsoft.com/office/drawing/2010/main" val="0"/>
              </a:ext>
            </a:extLst>
          </a:blip>
          <a:stretch>
            <a:fillRect/>
          </a:stretch>
        </p:blipFill>
        <p:spPr>
          <a:xfrm flipV="1">
            <a:off x="4241321" y="-333035"/>
            <a:ext cx="8236430" cy="5154498"/>
          </a:xfrm>
          <a:prstGeom prst="rect">
            <a:avLst/>
          </a:prstGeom>
          <a:effectLst>
            <a:softEdge rad="508000"/>
          </a:effectLst>
        </p:spPr>
      </p:pic>
      <p:sp>
        <p:nvSpPr>
          <p:cNvPr id="7" name="직사각형 6"/>
          <p:cNvSpPr/>
          <p:nvPr/>
        </p:nvSpPr>
        <p:spPr>
          <a:xfrm>
            <a:off x="145142" y="3159383"/>
            <a:ext cx="12046858" cy="461665"/>
          </a:xfrm>
          <a:prstGeom prst="rect">
            <a:avLst/>
          </a:prstGeom>
        </p:spPr>
        <p:txBody>
          <a:bodyPr wrap="square">
            <a:spAutoFit/>
          </a:bodyPr>
          <a:lstStyle/>
          <a:p>
            <a:pPr algn="ctr"/>
            <a:r>
              <a:rPr lang="en-US" altLang="ko-KR" sz="2400" b="1" dirty="0">
                <a:solidFill>
                  <a:schemeClr val="bg1"/>
                </a:solidFill>
              </a:rPr>
              <a:t>General discussion</a:t>
            </a:r>
          </a:p>
        </p:txBody>
      </p:sp>
      <p:pic>
        <p:nvPicPr>
          <p:cNvPr id="10" name="그림 9"/>
          <p:cNvPicPr>
            <a:picLocks noChangeAspect="1"/>
          </p:cNvPicPr>
          <p:nvPr/>
        </p:nvPicPr>
        <p:blipFill>
          <a:blip r:embed="rId4">
            <a:lum bright="70000" contrast="-70000"/>
          </a:blip>
          <a:stretch>
            <a:fillRect/>
          </a:stretch>
        </p:blipFill>
        <p:spPr>
          <a:xfrm>
            <a:off x="143320" y="5944169"/>
            <a:ext cx="785595" cy="846651"/>
          </a:xfrm>
          <a:prstGeom prst="rect">
            <a:avLst/>
          </a:prstGeom>
        </p:spPr>
      </p:pic>
      <p:sp>
        <p:nvSpPr>
          <p:cNvPr id="3" name="슬라이드 번호 개체 틀 2"/>
          <p:cNvSpPr>
            <a:spLocks noGrp="1"/>
          </p:cNvSpPr>
          <p:nvPr>
            <p:ph type="sldNum" sz="quarter" idx="12"/>
          </p:nvPr>
        </p:nvSpPr>
        <p:spPr/>
        <p:txBody>
          <a:bodyPr/>
          <a:lstStyle/>
          <a:p>
            <a:fld id="{5B1A2C70-E979-4B06-803D-95206E9E193C}" type="slidenum">
              <a:rPr lang="ko-KR" altLang="en-US" smtClean="0"/>
              <a:t>36</a:t>
            </a:fld>
            <a:endParaRPr lang="ko-KR" altLang="en-US" dirty="0"/>
          </a:p>
        </p:txBody>
      </p:sp>
    </p:spTree>
    <p:extLst>
      <p:ext uri="{BB962C8B-B14F-4D97-AF65-F5344CB8AC3E}">
        <p14:creationId xmlns:p14="http://schemas.microsoft.com/office/powerpoint/2010/main" val="31539279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258441" y="1044357"/>
            <a:ext cx="8725537" cy="4351338"/>
          </a:xfrm>
        </p:spPr>
        <p:txBody>
          <a:bodyPr>
            <a:normAutofit/>
          </a:bodyPr>
          <a:lstStyle/>
          <a:p>
            <a:r>
              <a:rPr lang="en-US" altLang="ko-KR" sz="1600" dirty="0"/>
              <a:t>Recent production of “complete genome” of a human (“The complete sequence of a human genome”)</a:t>
            </a:r>
          </a:p>
          <a:p>
            <a:pPr marL="0" indent="0">
              <a:buNone/>
            </a:pPr>
            <a:r>
              <a:rPr lang="en-US" altLang="ko-KR" sz="1600" dirty="0"/>
              <a:t>-  Based on CHM13 hTERT cell lines (nearly homozygous): currently not applicable for all vertebrates</a:t>
            </a:r>
          </a:p>
          <a:p>
            <a:pPr>
              <a:buFontTx/>
              <a:buChar char="-"/>
            </a:pPr>
            <a:r>
              <a:rPr lang="en-US" altLang="ko-KR" sz="1600" dirty="0"/>
              <a:t>However, still necessary to produce “complete genome” of the species with historical genome assemblies to keep evaluating impacts of assembly quality improvements</a:t>
            </a:r>
          </a:p>
          <a:p>
            <a:endParaRPr lang="en-US" altLang="ko-KR" sz="1600" dirty="0"/>
          </a:p>
          <a:p>
            <a:r>
              <a:rPr lang="en-US" altLang="ko-KR" sz="1600" dirty="0"/>
              <a:t>Recent release of </a:t>
            </a:r>
            <a:r>
              <a:rPr lang="en-US" altLang="ko-KR" sz="1600" dirty="0" err="1"/>
              <a:t>hal</a:t>
            </a:r>
            <a:r>
              <a:rPr lang="en-US" altLang="ko-KR" sz="1600" dirty="0"/>
              <a:t> alignment with hundreds of vertebrate genomes (e.g. </a:t>
            </a:r>
            <a:r>
              <a:rPr lang="en-US" altLang="ko-KR" sz="1600" dirty="0" err="1"/>
              <a:t>Zoonomia</a:t>
            </a:r>
            <a:r>
              <a:rPr lang="en-US" altLang="ko-KR" sz="1600" dirty="0"/>
              <a:t>)</a:t>
            </a:r>
          </a:p>
          <a:p>
            <a:pPr>
              <a:buFontTx/>
              <a:buChar char="-"/>
            </a:pPr>
            <a:r>
              <a:rPr lang="en-US" altLang="ko-KR" sz="1600" dirty="0"/>
              <a:t>Providing great opportunities for various comparative genomics analysis</a:t>
            </a:r>
          </a:p>
          <a:p>
            <a:pPr>
              <a:buFontTx/>
              <a:buChar char="-"/>
            </a:pPr>
            <a:endParaRPr lang="en-US" altLang="ko-KR" sz="1600" dirty="0"/>
          </a:p>
          <a:p>
            <a:pPr>
              <a:buFontTx/>
              <a:buChar char="-"/>
            </a:pPr>
            <a:endParaRPr lang="en-US" altLang="ko-KR" sz="1600" dirty="0"/>
          </a:p>
          <a:p>
            <a:pPr>
              <a:buFontTx/>
              <a:buChar char="-"/>
            </a:pPr>
            <a:endParaRPr lang="en-US" altLang="ko-KR" sz="1600" dirty="0"/>
          </a:p>
          <a:p>
            <a:pPr>
              <a:buFontTx/>
              <a:buChar char="-"/>
            </a:pPr>
            <a:endParaRPr lang="en-US" altLang="ko-KR" sz="1600" dirty="0"/>
          </a:p>
        </p:txBody>
      </p:sp>
      <p:sp>
        <p:nvSpPr>
          <p:cNvPr id="11" name="직사각형 10"/>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2" name="그림 11"/>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4" name="슬라이드 번호 개체 틀 3"/>
          <p:cNvSpPr>
            <a:spLocks noGrp="1"/>
          </p:cNvSpPr>
          <p:nvPr>
            <p:ph type="sldNum" sz="quarter" idx="12"/>
          </p:nvPr>
        </p:nvSpPr>
        <p:spPr/>
        <p:txBody>
          <a:bodyPr/>
          <a:lstStyle/>
          <a:p>
            <a:fld id="{5B1A2C70-E979-4B06-803D-95206E9E193C}" type="slidenum">
              <a:rPr lang="ko-KR" altLang="en-US" smtClean="0"/>
              <a:t>37</a:t>
            </a:fld>
            <a:endParaRPr lang="ko-KR" altLang="en-US" dirty="0"/>
          </a:p>
        </p:txBody>
      </p:sp>
      <p:sp>
        <p:nvSpPr>
          <p:cNvPr id="14" name="직사각형 13">
            <a:extLst>
              <a:ext uri="{FF2B5EF4-FFF2-40B4-BE49-F238E27FC236}">
                <a16:creationId xmlns:a16="http://schemas.microsoft.com/office/drawing/2014/main" id="{4328BCF7-587A-4084-AD2A-4E7724D6F9CA}"/>
              </a:ext>
            </a:extLst>
          </p:cNvPr>
          <p:cNvSpPr/>
          <p:nvPr/>
        </p:nvSpPr>
        <p:spPr>
          <a:xfrm>
            <a:off x="-1" y="-4207"/>
            <a:ext cx="12192000" cy="307777"/>
          </a:xfrm>
          <a:prstGeom prst="rect">
            <a:avLst/>
          </a:prstGeom>
          <a:gradFill flip="none" rotWithShape="1">
            <a:gsLst>
              <a:gs pos="0">
                <a:srgbClr val="025181"/>
              </a:gs>
              <a:gs pos="41000">
                <a:srgbClr val="03090D"/>
              </a:gs>
              <a:gs pos="100000">
                <a:srgbClr val="03090D"/>
              </a:gs>
            </a:gsLst>
            <a:lin ang="10800000" scaled="1"/>
            <a:tileRect/>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General discussion</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19" name="제목 1">
            <a:extLst>
              <a:ext uri="{FF2B5EF4-FFF2-40B4-BE49-F238E27FC236}">
                <a16:creationId xmlns:a16="http://schemas.microsoft.com/office/drawing/2014/main" id="{FE1420C5-0A21-4D42-8A4D-60D5E4D836BC}"/>
              </a:ext>
            </a:extLst>
          </p:cNvPr>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General discussion</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20" name="직사각형 19">
            <a:extLst>
              <a:ext uri="{FF2B5EF4-FFF2-40B4-BE49-F238E27FC236}">
                <a16:creationId xmlns:a16="http://schemas.microsoft.com/office/drawing/2014/main" id="{D1280E13-5825-4FD1-A6BC-D4483370B9D0}"/>
              </a:ext>
            </a:extLst>
          </p:cNvPr>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6146" name="Picture 2" descr="News – Center for Algorithmic Biotechnology">
            <a:extLst>
              <a:ext uri="{FF2B5EF4-FFF2-40B4-BE49-F238E27FC236}">
                <a16:creationId xmlns:a16="http://schemas.microsoft.com/office/drawing/2014/main" id="{EFCB9446-ED49-44CC-A91F-49023FF4BD9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02" t="15549" r="7039" b="17405"/>
          <a:stretch/>
        </p:blipFill>
        <p:spPr bwMode="auto">
          <a:xfrm>
            <a:off x="9210022" y="1125216"/>
            <a:ext cx="2497491" cy="1617137"/>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1F684469-DEFA-4A16-8BB0-56A00F602D61}"/>
              </a:ext>
            </a:extLst>
          </p:cNvPr>
          <p:cNvPicPr>
            <a:picLocks noChangeAspect="1"/>
          </p:cNvPicPr>
          <p:nvPr/>
        </p:nvPicPr>
        <p:blipFill>
          <a:blip r:embed="rId4"/>
          <a:stretch>
            <a:fillRect/>
          </a:stretch>
        </p:blipFill>
        <p:spPr>
          <a:xfrm>
            <a:off x="8983979" y="3124269"/>
            <a:ext cx="2949579" cy="2966396"/>
          </a:xfrm>
          <a:prstGeom prst="rect">
            <a:avLst/>
          </a:prstGeom>
        </p:spPr>
      </p:pic>
      <p:pic>
        <p:nvPicPr>
          <p:cNvPr id="7" name="그림 6">
            <a:extLst>
              <a:ext uri="{FF2B5EF4-FFF2-40B4-BE49-F238E27FC236}">
                <a16:creationId xmlns:a16="http://schemas.microsoft.com/office/drawing/2014/main" id="{A120E385-FB23-47E3-98F2-10EF57BA33E3}"/>
              </a:ext>
            </a:extLst>
          </p:cNvPr>
          <p:cNvPicPr>
            <a:picLocks noChangeAspect="1"/>
          </p:cNvPicPr>
          <p:nvPr/>
        </p:nvPicPr>
        <p:blipFill>
          <a:blip r:embed="rId5"/>
          <a:stretch>
            <a:fillRect/>
          </a:stretch>
        </p:blipFill>
        <p:spPr>
          <a:xfrm>
            <a:off x="4483489" y="3987288"/>
            <a:ext cx="3671278" cy="1990180"/>
          </a:xfrm>
          <a:prstGeom prst="rect">
            <a:avLst/>
          </a:prstGeom>
        </p:spPr>
      </p:pic>
      <p:pic>
        <p:nvPicPr>
          <p:cNvPr id="10" name="그림 9">
            <a:extLst>
              <a:ext uri="{FF2B5EF4-FFF2-40B4-BE49-F238E27FC236}">
                <a16:creationId xmlns:a16="http://schemas.microsoft.com/office/drawing/2014/main" id="{B62609BC-0A80-4CA7-B2F4-5936261347B3}"/>
              </a:ext>
            </a:extLst>
          </p:cNvPr>
          <p:cNvPicPr>
            <a:picLocks noChangeAspect="1"/>
          </p:cNvPicPr>
          <p:nvPr/>
        </p:nvPicPr>
        <p:blipFill>
          <a:blip r:embed="rId6"/>
          <a:stretch>
            <a:fillRect/>
          </a:stretch>
        </p:blipFill>
        <p:spPr>
          <a:xfrm>
            <a:off x="297748" y="3932846"/>
            <a:ext cx="3920770" cy="2157820"/>
          </a:xfrm>
          <a:prstGeom prst="rect">
            <a:avLst/>
          </a:prstGeom>
        </p:spPr>
      </p:pic>
    </p:spTree>
    <p:extLst>
      <p:ext uri="{BB962C8B-B14F-4D97-AF65-F5344CB8AC3E}">
        <p14:creationId xmlns:p14="http://schemas.microsoft.com/office/powerpoint/2010/main" val="10254244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2" name="그림 11"/>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4" name="슬라이드 번호 개체 틀 3"/>
          <p:cNvSpPr>
            <a:spLocks noGrp="1"/>
          </p:cNvSpPr>
          <p:nvPr>
            <p:ph type="sldNum" sz="quarter" idx="12"/>
          </p:nvPr>
        </p:nvSpPr>
        <p:spPr/>
        <p:txBody>
          <a:bodyPr/>
          <a:lstStyle/>
          <a:p>
            <a:fld id="{5B1A2C70-E979-4B06-803D-95206E9E193C}" type="slidenum">
              <a:rPr lang="ko-KR" altLang="en-US" smtClean="0"/>
              <a:t>38</a:t>
            </a:fld>
            <a:endParaRPr lang="ko-KR" altLang="en-US" dirty="0"/>
          </a:p>
        </p:txBody>
      </p:sp>
      <p:sp>
        <p:nvSpPr>
          <p:cNvPr id="15" name="직사각형 14">
            <a:extLst>
              <a:ext uri="{FF2B5EF4-FFF2-40B4-BE49-F238E27FC236}">
                <a16:creationId xmlns:a16="http://schemas.microsoft.com/office/drawing/2014/main" id="{DB500E1B-BC29-49AB-8D40-26AABE5B208D}"/>
              </a:ext>
            </a:extLst>
          </p:cNvPr>
          <p:cNvSpPr/>
          <p:nvPr/>
        </p:nvSpPr>
        <p:spPr>
          <a:xfrm>
            <a:off x="0" y="0"/>
            <a:ext cx="12192000" cy="646331"/>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3600" dirty="0">
                <a:solidFill>
                  <a:schemeClr val="accent1">
                    <a:lumMod val="20000"/>
                    <a:lumOff val="80000"/>
                  </a:schemeClr>
                </a:solidFill>
              </a:rPr>
              <a:t>Publications</a:t>
            </a:r>
          </a:p>
        </p:txBody>
      </p:sp>
      <p:sp>
        <p:nvSpPr>
          <p:cNvPr id="16" name="TextBox 15">
            <a:extLst>
              <a:ext uri="{FF2B5EF4-FFF2-40B4-BE49-F238E27FC236}">
                <a16:creationId xmlns:a16="http://schemas.microsoft.com/office/drawing/2014/main" id="{5277195E-604A-476B-8514-D9EC07B91782}"/>
              </a:ext>
            </a:extLst>
          </p:cNvPr>
          <p:cNvSpPr txBox="1"/>
          <p:nvPr/>
        </p:nvSpPr>
        <p:spPr>
          <a:xfrm>
            <a:off x="229259" y="783294"/>
            <a:ext cx="1496904" cy="400110"/>
          </a:xfrm>
          <a:prstGeom prst="rect">
            <a:avLst/>
          </a:prstGeom>
          <a:noFill/>
        </p:spPr>
        <p:txBody>
          <a:bodyPr wrap="square">
            <a:spAutoFit/>
          </a:bodyPr>
          <a:lstStyle/>
          <a:p>
            <a:r>
              <a:rPr lang="en-US" altLang="ko-KR" sz="2000" b="1" dirty="0">
                <a:solidFill>
                  <a:srgbClr val="034A71"/>
                </a:solidFill>
              </a:rPr>
              <a:t>Accepted</a:t>
            </a:r>
          </a:p>
        </p:txBody>
      </p:sp>
      <p:sp>
        <p:nvSpPr>
          <p:cNvPr id="18" name="TextBox 17">
            <a:extLst>
              <a:ext uri="{FF2B5EF4-FFF2-40B4-BE49-F238E27FC236}">
                <a16:creationId xmlns:a16="http://schemas.microsoft.com/office/drawing/2014/main" id="{DA5D0EF7-4123-4382-A88A-2E230A410793}"/>
              </a:ext>
            </a:extLst>
          </p:cNvPr>
          <p:cNvSpPr txBox="1"/>
          <p:nvPr/>
        </p:nvSpPr>
        <p:spPr>
          <a:xfrm>
            <a:off x="229258" y="2584954"/>
            <a:ext cx="4302102" cy="400110"/>
          </a:xfrm>
          <a:prstGeom prst="rect">
            <a:avLst/>
          </a:prstGeom>
          <a:noFill/>
        </p:spPr>
        <p:txBody>
          <a:bodyPr wrap="square">
            <a:spAutoFit/>
          </a:bodyPr>
          <a:lstStyle/>
          <a:p>
            <a:r>
              <a:rPr lang="en-US" altLang="ko-KR" sz="2000" b="1" dirty="0">
                <a:solidFill>
                  <a:srgbClr val="034A71"/>
                </a:solidFill>
              </a:rPr>
              <a:t>In preparation (preprint)</a:t>
            </a:r>
          </a:p>
        </p:txBody>
      </p:sp>
      <p:sp>
        <p:nvSpPr>
          <p:cNvPr id="19" name="TextBox 18">
            <a:extLst>
              <a:ext uri="{FF2B5EF4-FFF2-40B4-BE49-F238E27FC236}">
                <a16:creationId xmlns:a16="http://schemas.microsoft.com/office/drawing/2014/main" id="{AAA3FE2B-9416-47ED-BB7D-F10412CE3017}"/>
              </a:ext>
            </a:extLst>
          </p:cNvPr>
          <p:cNvSpPr txBox="1"/>
          <p:nvPr/>
        </p:nvSpPr>
        <p:spPr>
          <a:xfrm>
            <a:off x="344691" y="1312088"/>
            <a:ext cx="11554084" cy="1200329"/>
          </a:xfrm>
          <a:prstGeom prst="rect">
            <a:avLst/>
          </a:prstGeom>
          <a:noFill/>
        </p:spPr>
        <p:txBody>
          <a:bodyPr wrap="square">
            <a:spAutoFit/>
          </a:bodyPr>
          <a:lstStyle/>
          <a:p>
            <a:r>
              <a:rPr lang="en-US" altLang="ko-KR" sz="1200" b="1" i="0" dirty="0">
                <a:solidFill>
                  <a:srgbClr val="222222"/>
                </a:solidFill>
                <a:effectLst/>
                <a:latin typeface="Arial" panose="020B0604020202020204" pitchFamily="34" charset="0"/>
              </a:rPr>
              <a:t>Juwan Kim</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Chul</a:t>
            </a:r>
            <a:r>
              <a:rPr lang="en-US" altLang="ko-KR" sz="1200" b="0" i="0" dirty="0">
                <a:solidFill>
                  <a:srgbClr val="222222"/>
                </a:solidFill>
                <a:effectLst/>
                <a:latin typeface="Arial" panose="020B0604020202020204" pitchFamily="34" charset="0"/>
              </a:rPr>
              <a:t> Lee, </a:t>
            </a:r>
            <a:r>
              <a:rPr lang="en-US" altLang="ko-KR" sz="1200" b="0" i="0" dirty="0" err="1">
                <a:solidFill>
                  <a:srgbClr val="222222"/>
                </a:solidFill>
                <a:effectLst/>
                <a:latin typeface="Arial" panose="020B0604020202020204" pitchFamily="34" charset="0"/>
              </a:rPr>
              <a:t>D</a:t>
            </a:r>
            <a:r>
              <a:rPr lang="en-US" altLang="ko-KR" sz="1200" dirty="0" err="1">
                <a:solidFill>
                  <a:srgbClr val="222222"/>
                </a:solidFill>
                <a:latin typeface="Arial" panose="020B0604020202020204" pitchFamily="34" charset="0"/>
              </a:rPr>
              <a:t>ongAhn</a:t>
            </a:r>
            <a:r>
              <a:rPr lang="en-US" altLang="ko-KR" sz="1200" dirty="0">
                <a:solidFill>
                  <a:srgbClr val="222222"/>
                </a:solidFill>
                <a:latin typeface="Arial" panose="020B0604020202020204" pitchFamily="34" charset="0"/>
              </a:rPr>
              <a:t> </a:t>
            </a:r>
            <a:r>
              <a:rPr lang="en-US" altLang="ko-KR" sz="1200" dirty="0" err="1">
                <a:solidFill>
                  <a:srgbClr val="222222"/>
                </a:solidFill>
                <a:latin typeface="Arial" panose="020B0604020202020204" pitchFamily="34" charset="0"/>
              </a:rPr>
              <a:t>Yoo</a:t>
            </a:r>
            <a:r>
              <a:rPr lang="en-US" altLang="ko-KR" sz="1200" b="0" i="0" dirty="0">
                <a:solidFill>
                  <a:srgbClr val="222222"/>
                </a:solidFill>
                <a:effectLst/>
                <a:latin typeface="Arial" panose="020B0604020202020204" pitchFamily="34" charset="0"/>
              </a:rPr>
              <a:t> &amp; </a:t>
            </a:r>
            <a:r>
              <a:rPr lang="en-US" altLang="ko-KR" sz="1200" b="0" i="0" dirty="0" err="1">
                <a:solidFill>
                  <a:srgbClr val="222222"/>
                </a:solidFill>
                <a:effectLst/>
                <a:latin typeface="Arial" panose="020B0604020202020204" pitchFamily="34" charset="0"/>
              </a:rPr>
              <a:t>Heebal</a:t>
            </a:r>
            <a:r>
              <a:rPr lang="en-US" altLang="ko-KR" sz="1200" b="0" i="0" dirty="0">
                <a:solidFill>
                  <a:srgbClr val="222222"/>
                </a:solidFill>
                <a:effectLst/>
                <a:latin typeface="Arial" panose="020B0604020202020204" pitchFamily="34" charset="0"/>
              </a:rPr>
              <a:t> Kim (2021). Genetic Adaptations in Mudskipper and Tetrapod Give Insights into Their Convergent Water-to-Land Transition. </a:t>
            </a:r>
            <a:r>
              <a:rPr lang="en-US" altLang="ko-KR" sz="1200" b="0" i="1" dirty="0">
                <a:solidFill>
                  <a:srgbClr val="222222"/>
                </a:solidFill>
                <a:effectLst/>
                <a:latin typeface="Arial" panose="020B0604020202020204" pitchFamily="34" charset="0"/>
              </a:rPr>
              <a:t>Animals</a:t>
            </a:r>
            <a:r>
              <a:rPr lang="en-US" altLang="ko-KR" sz="1200" b="0" i="0" dirty="0">
                <a:solidFill>
                  <a:srgbClr val="222222"/>
                </a:solidFill>
                <a:effectLst/>
                <a:latin typeface="Arial" panose="020B0604020202020204" pitchFamily="34" charset="0"/>
              </a:rPr>
              <a:t>, </a:t>
            </a:r>
            <a:r>
              <a:rPr lang="en-US" altLang="ko-KR" sz="1200" b="0" i="1" dirty="0">
                <a:solidFill>
                  <a:srgbClr val="222222"/>
                </a:solidFill>
                <a:effectLst/>
                <a:latin typeface="Arial" panose="020B0604020202020204" pitchFamily="34" charset="0"/>
              </a:rPr>
              <a:t>11</a:t>
            </a:r>
            <a:r>
              <a:rPr lang="en-US" altLang="ko-KR" sz="1200" b="0" i="0" dirty="0">
                <a:solidFill>
                  <a:srgbClr val="222222"/>
                </a:solidFill>
                <a:effectLst/>
                <a:latin typeface="Arial" panose="020B0604020202020204" pitchFamily="34" charset="0"/>
              </a:rPr>
              <a:t>(2), 584.</a:t>
            </a:r>
          </a:p>
          <a:p>
            <a:endParaRPr lang="en-US" altLang="ko-KR" sz="1200" dirty="0">
              <a:solidFill>
                <a:srgbClr val="222222"/>
              </a:solidFill>
              <a:latin typeface="Arial" panose="020B0604020202020204" pitchFamily="34" charset="0"/>
            </a:endParaRPr>
          </a:p>
          <a:p>
            <a:r>
              <a:rPr lang="en-US" altLang="ko-KR" sz="1200" b="0" i="0" dirty="0" err="1">
                <a:solidFill>
                  <a:srgbClr val="222222"/>
                </a:solidFill>
                <a:effectLst/>
                <a:latin typeface="Arial" panose="020B0604020202020204" pitchFamily="34" charset="0"/>
              </a:rPr>
              <a:t>Arang</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Rhie</a:t>
            </a:r>
            <a:r>
              <a:rPr lang="en-US" altLang="ko-KR" sz="1200" b="0" i="0" dirty="0">
                <a:solidFill>
                  <a:srgbClr val="222222"/>
                </a:solidFill>
                <a:effectLst/>
                <a:latin typeface="Arial" panose="020B0604020202020204" pitchFamily="34" charset="0"/>
              </a:rPr>
              <a:t>, Shane A. McCarthy, Olivier </a:t>
            </a:r>
            <a:r>
              <a:rPr lang="en-US" altLang="ko-KR" sz="1200" b="0" i="0" dirty="0" err="1">
                <a:solidFill>
                  <a:srgbClr val="222222"/>
                </a:solidFill>
                <a:effectLst/>
                <a:latin typeface="Arial" panose="020B0604020202020204" pitchFamily="34" charset="0"/>
              </a:rPr>
              <a:t>Fedrigo</a:t>
            </a:r>
            <a:r>
              <a:rPr lang="en-US" altLang="ko-KR" sz="1200" b="0" i="0" dirty="0">
                <a:solidFill>
                  <a:srgbClr val="222222"/>
                </a:solidFill>
                <a:effectLst/>
                <a:latin typeface="Arial" panose="020B0604020202020204" pitchFamily="34" charset="0"/>
              </a:rPr>
              <a:t>, Joana Damas, Giulio </a:t>
            </a:r>
            <a:r>
              <a:rPr lang="en-US" altLang="ko-KR" sz="1200" b="0" i="0" dirty="0" err="1">
                <a:solidFill>
                  <a:srgbClr val="222222"/>
                </a:solidFill>
                <a:effectLst/>
                <a:latin typeface="Arial" panose="020B0604020202020204" pitchFamily="34" charset="0"/>
              </a:rPr>
              <a:t>Formenti</a:t>
            </a:r>
            <a:r>
              <a:rPr lang="en-US" altLang="ko-KR" sz="1200" b="0" i="0" dirty="0">
                <a:solidFill>
                  <a:srgbClr val="222222"/>
                </a:solidFill>
                <a:effectLst/>
                <a:latin typeface="Arial" panose="020B0604020202020204" pitchFamily="34" charset="0"/>
              </a:rPr>
              <a:t>, Sergey </a:t>
            </a:r>
            <a:r>
              <a:rPr lang="en-US" altLang="ko-KR" sz="1200" b="0" i="0" dirty="0" err="1">
                <a:solidFill>
                  <a:srgbClr val="222222"/>
                </a:solidFill>
                <a:effectLst/>
                <a:latin typeface="Arial" panose="020B0604020202020204" pitchFamily="34" charset="0"/>
              </a:rPr>
              <a:t>Koren</a:t>
            </a:r>
            <a:r>
              <a:rPr lang="en-US" altLang="ko-KR" sz="1200" b="0" i="0" dirty="0">
                <a:solidFill>
                  <a:srgbClr val="222222"/>
                </a:solidFill>
                <a:effectLst/>
                <a:latin typeface="Arial" panose="020B0604020202020204" pitchFamily="34" charset="0"/>
              </a:rPr>
              <a:t>, Marcela </a:t>
            </a:r>
            <a:r>
              <a:rPr lang="en-US" altLang="ko-KR" sz="1200" b="0" i="0" dirty="0" err="1">
                <a:solidFill>
                  <a:srgbClr val="222222"/>
                </a:solidFill>
                <a:effectLst/>
                <a:latin typeface="Arial" panose="020B0604020202020204" pitchFamily="34" charset="0"/>
              </a:rPr>
              <a:t>Uliano</a:t>
            </a:r>
            <a:r>
              <a:rPr lang="en-US" altLang="ko-KR" sz="1200" b="0" i="0" dirty="0">
                <a:solidFill>
                  <a:srgbClr val="222222"/>
                </a:solidFill>
                <a:effectLst/>
                <a:latin typeface="Arial" panose="020B0604020202020204" pitchFamily="34" charset="0"/>
              </a:rPr>
              <a:t>-Silva, William Chow, </a:t>
            </a:r>
            <a:r>
              <a:rPr lang="en-US" altLang="ko-KR" sz="1200" b="0" i="0" dirty="0" err="1">
                <a:solidFill>
                  <a:srgbClr val="222222"/>
                </a:solidFill>
                <a:effectLst/>
                <a:latin typeface="Arial" panose="020B0604020202020204" pitchFamily="34" charset="0"/>
              </a:rPr>
              <a:t>Arkarachai</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Fungtammasan</a:t>
            </a:r>
            <a:r>
              <a:rPr lang="en-US" altLang="ko-KR" sz="1200" b="0" i="0" dirty="0">
                <a:solidFill>
                  <a:srgbClr val="222222"/>
                </a:solidFill>
                <a:effectLst/>
                <a:latin typeface="Arial" panose="020B0604020202020204" pitchFamily="34" charset="0"/>
              </a:rPr>
              <a:t>, </a:t>
            </a:r>
            <a:r>
              <a:rPr lang="en-US" altLang="ko-KR" sz="1200" b="1" i="0" dirty="0">
                <a:solidFill>
                  <a:srgbClr val="222222"/>
                </a:solidFill>
                <a:effectLst/>
                <a:latin typeface="Arial" panose="020B0604020202020204" pitchFamily="34" charset="0"/>
              </a:rPr>
              <a:t>Juwan Kim</a:t>
            </a:r>
            <a:r>
              <a:rPr lang="en-US" altLang="ko-KR" sz="1200" b="0" i="0" dirty="0">
                <a:solidFill>
                  <a:srgbClr val="222222"/>
                </a:solidFill>
                <a:effectLst/>
                <a:latin typeface="Arial" panose="020B0604020202020204" pitchFamily="34" charset="0"/>
              </a:rPr>
              <a:t>, …, Kerstin Howe, Eugene W. Myers, Richard Durbin, Adam M. </a:t>
            </a:r>
            <a:r>
              <a:rPr lang="en-US" altLang="ko-KR" sz="1200" b="0" i="0" dirty="0" err="1">
                <a:solidFill>
                  <a:srgbClr val="222222"/>
                </a:solidFill>
                <a:effectLst/>
                <a:latin typeface="Arial" panose="020B0604020202020204" pitchFamily="34" charset="0"/>
              </a:rPr>
              <a:t>Phillippy</a:t>
            </a:r>
            <a:r>
              <a:rPr lang="en-US" altLang="ko-KR" sz="1200" b="0" i="0" dirty="0">
                <a:solidFill>
                  <a:srgbClr val="222222"/>
                </a:solidFill>
                <a:effectLst/>
                <a:latin typeface="Arial" panose="020B0604020202020204" pitchFamily="34" charset="0"/>
              </a:rPr>
              <a:t> &amp; Erich D. Jarvis (2021). Towards complete and error-free genome assemblies of all vertebrate species. </a:t>
            </a:r>
            <a:r>
              <a:rPr lang="en-US" altLang="ko-KR" sz="1200" b="0" i="1" dirty="0">
                <a:solidFill>
                  <a:srgbClr val="222222"/>
                </a:solidFill>
                <a:effectLst/>
                <a:latin typeface="Arial" panose="020B0604020202020204" pitchFamily="34" charset="0"/>
              </a:rPr>
              <a:t>Nature</a:t>
            </a:r>
            <a:r>
              <a:rPr lang="en-US" altLang="ko-KR" sz="1200" b="0" i="0" dirty="0">
                <a:solidFill>
                  <a:srgbClr val="222222"/>
                </a:solidFill>
                <a:effectLst/>
                <a:latin typeface="Arial" panose="020B0604020202020204" pitchFamily="34" charset="0"/>
              </a:rPr>
              <a:t>, </a:t>
            </a:r>
            <a:r>
              <a:rPr lang="en-US" altLang="ko-KR" sz="1200" b="0" i="1" dirty="0">
                <a:solidFill>
                  <a:srgbClr val="222222"/>
                </a:solidFill>
                <a:effectLst/>
                <a:latin typeface="Arial" panose="020B0604020202020204" pitchFamily="34" charset="0"/>
              </a:rPr>
              <a:t>592</a:t>
            </a:r>
            <a:r>
              <a:rPr lang="en-US" altLang="ko-KR" sz="1200" b="0" i="0" dirty="0">
                <a:solidFill>
                  <a:srgbClr val="222222"/>
                </a:solidFill>
                <a:effectLst/>
                <a:latin typeface="Arial" panose="020B0604020202020204" pitchFamily="34" charset="0"/>
              </a:rPr>
              <a:t>(7856), 737-746.</a:t>
            </a:r>
            <a:endParaRPr lang="ko-KR" altLang="en-US" sz="1200" dirty="0"/>
          </a:p>
        </p:txBody>
      </p:sp>
      <p:sp>
        <p:nvSpPr>
          <p:cNvPr id="24" name="TextBox 23">
            <a:extLst>
              <a:ext uri="{FF2B5EF4-FFF2-40B4-BE49-F238E27FC236}">
                <a16:creationId xmlns:a16="http://schemas.microsoft.com/office/drawing/2014/main" id="{11795F97-40F7-4C1F-BFFA-6F3AADFB4F93}"/>
              </a:ext>
            </a:extLst>
          </p:cNvPr>
          <p:cNvSpPr txBox="1"/>
          <p:nvPr/>
        </p:nvSpPr>
        <p:spPr>
          <a:xfrm>
            <a:off x="344691" y="3100910"/>
            <a:ext cx="11554084" cy="1200329"/>
          </a:xfrm>
          <a:prstGeom prst="rect">
            <a:avLst/>
          </a:prstGeom>
          <a:noFill/>
        </p:spPr>
        <p:txBody>
          <a:bodyPr wrap="square">
            <a:spAutoFit/>
          </a:bodyPr>
          <a:lstStyle/>
          <a:p>
            <a:r>
              <a:rPr lang="en-US" altLang="ko-KR" sz="1200" b="1" i="0" dirty="0">
                <a:solidFill>
                  <a:srgbClr val="222222"/>
                </a:solidFill>
                <a:effectLst/>
                <a:latin typeface="Arial" panose="020B0604020202020204" pitchFamily="34" charset="0"/>
              </a:rPr>
              <a:t>Juwan Kim</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Chul</a:t>
            </a:r>
            <a:r>
              <a:rPr lang="en-US" altLang="ko-KR" sz="1200" b="0" i="0" dirty="0">
                <a:solidFill>
                  <a:srgbClr val="222222"/>
                </a:solidFill>
                <a:effectLst/>
                <a:latin typeface="Arial" panose="020B0604020202020204" pitchFamily="34" charset="0"/>
              </a:rPr>
              <a:t> Lee, Byung June Ko, </a:t>
            </a:r>
            <a:r>
              <a:rPr lang="en-US" altLang="ko-KR" sz="1200" b="0" i="0" dirty="0" err="1">
                <a:solidFill>
                  <a:srgbClr val="222222"/>
                </a:solidFill>
                <a:effectLst/>
                <a:latin typeface="Arial" panose="020B0604020202020204" pitchFamily="34" charset="0"/>
              </a:rPr>
              <a:t>DongAhn</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Yoo</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Sohyoung</a:t>
            </a:r>
            <a:r>
              <a:rPr lang="en-US" altLang="ko-KR" sz="1200" b="0" i="0" dirty="0">
                <a:solidFill>
                  <a:srgbClr val="222222"/>
                </a:solidFill>
                <a:effectLst/>
                <a:latin typeface="Arial" panose="020B0604020202020204" pitchFamily="34" charset="0"/>
              </a:rPr>
              <a:t> Won, Adam </a:t>
            </a:r>
            <a:r>
              <a:rPr lang="en-US" altLang="ko-KR" sz="1200" b="0" i="0" dirty="0" err="1">
                <a:solidFill>
                  <a:srgbClr val="222222"/>
                </a:solidFill>
                <a:effectLst/>
                <a:latin typeface="Arial" panose="020B0604020202020204" pitchFamily="34" charset="0"/>
              </a:rPr>
              <a:t>Phillippy</a:t>
            </a:r>
            <a:r>
              <a:rPr lang="en-US" altLang="ko-KR" sz="1200" b="0" i="0" dirty="0">
                <a:solidFill>
                  <a:srgbClr val="222222"/>
                </a:solidFill>
                <a:effectLst/>
                <a:latin typeface="Arial" panose="020B0604020202020204" pitchFamily="34" charset="0"/>
              </a:rPr>
              <a:t>, Olivier </a:t>
            </a:r>
            <a:r>
              <a:rPr lang="en-US" altLang="ko-KR" sz="1200" b="0" i="0" dirty="0" err="1">
                <a:solidFill>
                  <a:srgbClr val="222222"/>
                </a:solidFill>
                <a:effectLst/>
                <a:latin typeface="Arial" panose="020B0604020202020204" pitchFamily="34" charset="0"/>
              </a:rPr>
              <a:t>Fedrigo</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Guojie</a:t>
            </a:r>
            <a:r>
              <a:rPr lang="en-US" altLang="ko-KR" sz="1200" b="0" i="0" dirty="0">
                <a:solidFill>
                  <a:srgbClr val="222222"/>
                </a:solidFill>
                <a:effectLst/>
                <a:latin typeface="Arial" panose="020B0604020202020204" pitchFamily="34" charset="0"/>
              </a:rPr>
              <a:t> Zhang, Kerstin Howe,  Jonathan Wood, Richard Durbin, Giulio </a:t>
            </a:r>
            <a:r>
              <a:rPr lang="en-US" altLang="ko-KR" sz="1200" b="0" i="0" dirty="0" err="1">
                <a:solidFill>
                  <a:srgbClr val="222222"/>
                </a:solidFill>
                <a:effectLst/>
                <a:latin typeface="Arial" panose="020B0604020202020204" pitchFamily="34" charset="0"/>
              </a:rPr>
              <a:t>Formenti</a:t>
            </a:r>
            <a:r>
              <a:rPr lang="en-US" altLang="ko-KR" sz="1200" b="0" i="0" dirty="0">
                <a:solidFill>
                  <a:srgbClr val="222222"/>
                </a:solidFill>
                <a:effectLst/>
                <a:latin typeface="Arial" panose="020B0604020202020204" pitchFamily="34" charset="0"/>
              </a:rPr>
              <a:t>, Samara Brown, Lindsey </a:t>
            </a:r>
            <a:r>
              <a:rPr lang="en-US" altLang="ko-KR" sz="1200" b="0" i="0" dirty="0" err="1">
                <a:solidFill>
                  <a:srgbClr val="222222"/>
                </a:solidFill>
                <a:effectLst/>
                <a:latin typeface="Arial" panose="020B0604020202020204" pitchFamily="34" charset="0"/>
              </a:rPr>
              <a:t>Cantin</a:t>
            </a:r>
            <a:r>
              <a:rPr lang="en-US" altLang="ko-KR" sz="1200" b="0" i="0" dirty="0">
                <a:solidFill>
                  <a:srgbClr val="222222"/>
                </a:solidFill>
                <a:effectLst/>
                <a:latin typeface="Arial" panose="020B0604020202020204" pitchFamily="34" charset="0"/>
              </a:rPr>
              <a:t>, Claudio V. Mello, </a:t>
            </a:r>
            <a:r>
              <a:rPr lang="en-US" altLang="ko-KR" sz="1200" b="0" i="0" dirty="0" err="1">
                <a:solidFill>
                  <a:srgbClr val="222222"/>
                </a:solidFill>
                <a:effectLst/>
                <a:latin typeface="Arial" panose="020B0604020202020204" pitchFamily="34" charset="0"/>
              </a:rPr>
              <a:t>Seoae</a:t>
            </a:r>
            <a:r>
              <a:rPr lang="en-US" altLang="ko-KR" sz="1200" b="0" i="0" dirty="0">
                <a:solidFill>
                  <a:srgbClr val="222222"/>
                </a:solidFill>
                <a:effectLst/>
                <a:latin typeface="Arial" panose="020B0604020202020204" pitchFamily="34" charset="0"/>
              </a:rPr>
              <a:t> Cho, </a:t>
            </a:r>
            <a:r>
              <a:rPr lang="en-US" altLang="ko-KR" sz="1200" b="0" i="0" dirty="0" err="1">
                <a:solidFill>
                  <a:srgbClr val="222222"/>
                </a:solidFill>
                <a:effectLst/>
                <a:latin typeface="Arial" panose="020B0604020202020204" pitchFamily="34" charset="0"/>
              </a:rPr>
              <a:t>Arang</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Rhie</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Heebal</a:t>
            </a:r>
            <a:r>
              <a:rPr lang="en-US" altLang="ko-KR" sz="1200" b="0" i="0" dirty="0">
                <a:solidFill>
                  <a:srgbClr val="222222"/>
                </a:solidFill>
                <a:effectLst/>
                <a:latin typeface="Arial" panose="020B0604020202020204" pitchFamily="34" charset="0"/>
              </a:rPr>
              <a:t> Kim &amp; Erich D. Jarvis (2021). False gene and chromosome losses affected by assembly and sequence errors. </a:t>
            </a:r>
            <a:r>
              <a:rPr lang="en-US" altLang="ko-KR" sz="1200" b="0" i="1" dirty="0" err="1">
                <a:solidFill>
                  <a:srgbClr val="222222"/>
                </a:solidFill>
                <a:effectLst/>
                <a:latin typeface="Arial" panose="020B0604020202020204" pitchFamily="34" charset="0"/>
              </a:rPr>
              <a:t>bioRxiv</a:t>
            </a:r>
            <a:r>
              <a:rPr lang="en-US" altLang="ko-KR" sz="1200" b="0" i="0" dirty="0" smtClean="0">
                <a:solidFill>
                  <a:srgbClr val="222222"/>
                </a:solidFill>
                <a:effectLst/>
                <a:latin typeface="Arial" panose="020B0604020202020204" pitchFamily="34" charset="0"/>
              </a:rPr>
              <a:t>. (</a:t>
            </a:r>
            <a:r>
              <a:rPr lang="en-US" altLang="ko-KR" sz="1200" b="0" i="0" dirty="0" smtClean="0">
                <a:solidFill>
                  <a:srgbClr val="222222"/>
                </a:solidFill>
                <a:effectLst/>
                <a:latin typeface="Arial" panose="020B0604020202020204" pitchFamily="34" charset="0"/>
                <a:sym typeface="Wingdings" panose="05000000000000000000" pitchFamily="2" charset="2"/>
              </a:rPr>
              <a:t> will be submitted in genome biology)</a:t>
            </a:r>
            <a:endParaRPr lang="en-US" altLang="ko-KR" sz="1200" b="0" i="0" dirty="0">
              <a:solidFill>
                <a:srgbClr val="222222"/>
              </a:solidFill>
              <a:effectLst/>
              <a:latin typeface="Arial" panose="020B0604020202020204" pitchFamily="34" charset="0"/>
            </a:endParaRPr>
          </a:p>
          <a:p>
            <a:endParaRPr lang="en-US" altLang="ko-KR" sz="1200" dirty="0">
              <a:solidFill>
                <a:srgbClr val="222222"/>
              </a:solidFill>
              <a:latin typeface="Arial" panose="020B0604020202020204" pitchFamily="34" charset="0"/>
            </a:endParaRPr>
          </a:p>
          <a:p>
            <a:r>
              <a:rPr lang="en-US" altLang="ko-KR" sz="1200" b="0" i="0" dirty="0">
                <a:solidFill>
                  <a:srgbClr val="222222"/>
                </a:solidFill>
                <a:effectLst/>
                <a:latin typeface="Arial" panose="020B0604020202020204" pitchFamily="34" charset="0"/>
              </a:rPr>
              <a:t>Byung June Ko, </a:t>
            </a:r>
            <a:r>
              <a:rPr lang="en-US" altLang="ko-KR" sz="1200" b="0" i="0" dirty="0" err="1">
                <a:solidFill>
                  <a:srgbClr val="222222"/>
                </a:solidFill>
                <a:effectLst/>
                <a:latin typeface="Arial" panose="020B0604020202020204" pitchFamily="34" charset="0"/>
              </a:rPr>
              <a:t>Chul</a:t>
            </a:r>
            <a:r>
              <a:rPr lang="en-US" altLang="ko-KR" sz="1200" b="0" i="0" dirty="0">
                <a:solidFill>
                  <a:srgbClr val="222222"/>
                </a:solidFill>
                <a:effectLst/>
                <a:latin typeface="Arial" panose="020B0604020202020204" pitchFamily="34" charset="0"/>
              </a:rPr>
              <a:t> Lee, </a:t>
            </a:r>
            <a:r>
              <a:rPr lang="en-US" altLang="ko-KR" sz="1200" b="1" i="0" dirty="0">
                <a:solidFill>
                  <a:srgbClr val="222222"/>
                </a:solidFill>
                <a:effectLst/>
                <a:latin typeface="Arial" panose="020B0604020202020204" pitchFamily="34" charset="0"/>
              </a:rPr>
              <a:t>Juwan Kim</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Arang</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Rhie</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DongAhn</a:t>
            </a:r>
            <a:r>
              <a:rPr lang="en-US" altLang="ko-KR" sz="1200" b="0" i="0" dirty="0">
                <a:solidFill>
                  <a:srgbClr val="222222"/>
                </a:solidFill>
                <a:effectLst/>
                <a:latin typeface="Arial" panose="020B0604020202020204" pitchFamily="34" charset="0"/>
              </a:rPr>
              <a:t> </a:t>
            </a:r>
            <a:r>
              <a:rPr lang="en-US" altLang="ko-KR" sz="1200" b="0" i="0" dirty="0" err="1">
                <a:solidFill>
                  <a:srgbClr val="222222"/>
                </a:solidFill>
                <a:effectLst/>
                <a:latin typeface="Arial" panose="020B0604020202020204" pitchFamily="34" charset="0"/>
              </a:rPr>
              <a:t>Yoo</a:t>
            </a:r>
            <a:r>
              <a:rPr lang="en-US" altLang="ko-KR" sz="1200" b="0" i="0" dirty="0">
                <a:solidFill>
                  <a:srgbClr val="222222"/>
                </a:solidFill>
                <a:effectLst/>
                <a:latin typeface="Arial" panose="020B0604020202020204" pitchFamily="34" charset="0"/>
              </a:rPr>
              <a:t>, Kerstin Howe, Jonathan Wood, </a:t>
            </a:r>
            <a:r>
              <a:rPr lang="en-US" altLang="ko-KR" sz="1200" b="0" i="0" dirty="0" err="1">
                <a:solidFill>
                  <a:srgbClr val="222222"/>
                </a:solidFill>
                <a:effectLst/>
                <a:latin typeface="Arial" panose="020B0604020202020204" pitchFamily="34" charset="0"/>
              </a:rPr>
              <a:t>Seoae</a:t>
            </a:r>
            <a:r>
              <a:rPr lang="en-US" altLang="ko-KR" sz="1200" b="0" i="0" dirty="0">
                <a:solidFill>
                  <a:srgbClr val="222222"/>
                </a:solidFill>
                <a:effectLst/>
                <a:latin typeface="Arial" panose="020B0604020202020204" pitchFamily="34" charset="0"/>
              </a:rPr>
              <a:t> Cho, Samara Brown, Giulio </a:t>
            </a:r>
            <a:r>
              <a:rPr lang="en-US" altLang="ko-KR" sz="1200" b="0" i="0" dirty="0" err="1">
                <a:solidFill>
                  <a:srgbClr val="222222"/>
                </a:solidFill>
                <a:effectLst/>
                <a:latin typeface="Arial" panose="020B0604020202020204" pitchFamily="34" charset="0"/>
              </a:rPr>
              <a:t>Formenti</a:t>
            </a:r>
            <a:r>
              <a:rPr lang="en-US" altLang="ko-KR" sz="1200" b="0" i="0" dirty="0">
                <a:solidFill>
                  <a:srgbClr val="222222"/>
                </a:solidFill>
                <a:effectLst/>
                <a:latin typeface="Arial" panose="020B0604020202020204" pitchFamily="34" charset="0"/>
              </a:rPr>
              <a:t>, Erich D. Jarvis, </a:t>
            </a:r>
            <a:r>
              <a:rPr lang="en-US" altLang="ko-KR" sz="1200" b="0" i="0" dirty="0" err="1">
                <a:solidFill>
                  <a:srgbClr val="222222"/>
                </a:solidFill>
                <a:effectLst/>
                <a:latin typeface="Arial" panose="020B0604020202020204" pitchFamily="34" charset="0"/>
              </a:rPr>
              <a:t>Heebal</a:t>
            </a:r>
            <a:r>
              <a:rPr lang="en-US" altLang="ko-KR" sz="1200" b="0" i="0" dirty="0">
                <a:solidFill>
                  <a:srgbClr val="222222"/>
                </a:solidFill>
                <a:effectLst/>
                <a:latin typeface="Arial" panose="020B0604020202020204" pitchFamily="34" charset="0"/>
              </a:rPr>
              <a:t> Kim (2021). Widespread false gene gains caused by duplication errors in genome assemblies. </a:t>
            </a:r>
            <a:r>
              <a:rPr lang="en-US" altLang="ko-KR" sz="1200" b="0" i="1" dirty="0" err="1">
                <a:solidFill>
                  <a:srgbClr val="222222"/>
                </a:solidFill>
                <a:effectLst/>
                <a:latin typeface="Arial" panose="020B0604020202020204" pitchFamily="34" charset="0"/>
              </a:rPr>
              <a:t>bioRxiv</a:t>
            </a:r>
            <a:r>
              <a:rPr lang="en-US" altLang="ko-KR" sz="1200" dirty="0">
                <a:solidFill>
                  <a:srgbClr val="222222"/>
                </a:solidFill>
                <a:latin typeface="Arial" panose="020B0604020202020204" pitchFamily="34" charset="0"/>
              </a:rPr>
              <a:t>. (</a:t>
            </a:r>
            <a:r>
              <a:rPr lang="en-US" altLang="ko-KR" sz="1200" dirty="0">
                <a:solidFill>
                  <a:srgbClr val="222222"/>
                </a:solidFill>
                <a:latin typeface="Arial" panose="020B0604020202020204" pitchFamily="34" charset="0"/>
                <a:sym typeface="Wingdings" panose="05000000000000000000" pitchFamily="2" charset="2"/>
              </a:rPr>
              <a:t> will be submitted in genome biology</a:t>
            </a:r>
            <a:r>
              <a:rPr lang="en-US" altLang="ko-KR" sz="1200" dirty="0" smtClean="0">
                <a:solidFill>
                  <a:srgbClr val="222222"/>
                </a:solidFill>
                <a:latin typeface="Arial" panose="020B0604020202020204" pitchFamily="34" charset="0"/>
                <a:sym typeface="Wingdings" panose="05000000000000000000" pitchFamily="2" charset="2"/>
              </a:rPr>
              <a:t>)</a:t>
            </a:r>
            <a:endParaRPr lang="en-US" altLang="ko-KR" sz="1200" dirty="0">
              <a:solidFill>
                <a:srgbClr val="222222"/>
              </a:solidFill>
              <a:latin typeface="Arial" panose="020B0604020202020204" pitchFamily="34" charset="0"/>
            </a:endParaRPr>
          </a:p>
        </p:txBody>
      </p:sp>
      <p:pic>
        <p:nvPicPr>
          <p:cNvPr id="26" name="그림 25">
            <a:extLst>
              <a:ext uri="{FF2B5EF4-FFF2-40B4-BE49-F238E27FC236}">
                <a16:creationId xmlns:a16="http://schemas.microsoft.com/office/drawing/2014/main" id="{CEB38DE3-DB21-4341-B4A2-6D8C36E896CD}"/>
              </a:ext>
            </a:extLst>
          </p:cNvPr>
          <p:cNvPicPr>
            <a:picLocks noChangeAspect="1"/>
          </p:cNvPicPr>
          <p:nvPr/>
        </p:nvPicPr>
        <p:blipFill>
          <a:blip r:embed="rId3"/>
          <a:stretch>
            <a:fillRect/>
          </a:stretch>
        </p:blipFill>
        <p:spPr>
          <a:xfrm>
            <a:off x="9171880" y="4348558"/>
            <a:ext cx="2872397" cy="1791693"/>
          </a:xfrm>
          <a:prstGeom prst="rect">
            <a:avLst/>
          </a:prstGeom>
        </p:spPr>
      </p:pic>
      <p:pic>
        <p:nvPicPr>
          <p:cNvPr id="30" name="그림 29">
            <a:extLst>
              <a:ext uri="{FF2B5EF4-FFF2-40B4-BE49-F238E27FC236}">
                <a16:creationId xmlns:a16="http://schemas.microsoft.com/office/drawing/2014/main" id="{ECC9A652-FC63-4C3C-9543-1A8C7D82F88A}"/>
              </a:ext>
            </a:extLst>
          </p:cNvPr>
          <p:cNvPicPr>
            <a:picLocks noChangeAspect="1"/>
          </p:cNvPicPr>
          <p:nvPr/>
        </p:nvPicPr>
        <p:blipFill>
          <a:blip r:embed="rId4"/>
          <a:stretch>
            <a:fillRect/>
          </a:stretch>
        </p:blipFill>
        <p:spPr>
          <a:xfrm>
            <a:off x="6428679" y="4353736"/>
            <a:ext cx="2743201" cy="1897190"/>
          </a:xfrm>
          <a:prstGeom prst="rect">
            <a:avLst/>
          </a:prstGeom>
        </p:spPr>
      </p:pic>
      <p:pic>
        <p:nvPicPr>
          <p:cNvPr id="32" name="그림 31">
            <a:extLst>
              <a:ext uri="{FF2B5EF4-FFF2-40B4-BE49-F238E27FC236}">
                <a16:creationId xmlns:a16="http://schemas.microsoft.com/office/drawing/2014/main" id="{736DCD62-A847-414C-BB98-F710EA4AD86D}"/>
              </a:ext>
            </a:extLst>
          </p:cNvPr>
          <p:cNvPicPr>
            <a:picLocks noChangeAspect="1"/>
          </p:cNvPicPr>
          <p:nvPr/>
        </p:nvPicPr>
        <p:blipFill>
          <a:blip r:embed="rId5"/>
          <a:stretch>
            <a:fillRect/>
          </a:stretch>
        </p:blipFill>
        <p:spPr>
          <a:xfrm>
            <a:off x="3396269" y="4611929"/>
            <a:ext cx="2699731" cy="1529100"/>
          </a:xfrm>
          <a:prstGeom prst="rect">
            <a:avLst/>
          </a:prstGeom>
        </p:spPr>
      </p:pic>
      <p:pic>
        <p:nvPicPr>
          <p:cNvPr id="34" name="그림 33">
            <a:extLst>
              <a:ext uri="{FF2B5EF4-FFF2-40B4-BE49-F238E27FC236}">
                <a16:creationId xmlns:a16="http://schemas.microsoft.com/office/drawing/2014/main" id="{B6B8E85E-CD50-4F67-AC74-3AF87562A678}"/>
              </a:ext>
            </a:extLst>
          </p:cNvPr>
          <p:cNvPicPr>
            <a:picLocks noChangeAspect="1"/>
          </p:cNvPicPr>
          <p:nvPr/>
        </p:nvPicPr>
        <p:blipFill>
          <a:blip r:embed="rId6"/>
          <a:stretch>
            <a:fillRect/>
          </a:stretch>
        </p:blipFill>
        <p:spPr>
          <a:xfrm>
            <a:off x="164330" y="4729375"/>
            <a:ext cx="3123665" cy="1331741"/>
          </a:xfrm>
          <a:prstGeom prst="rect">
            <a:avLst/>
          </a:prstGeom>
        </p:spPr>
      </p:pic>
    </p:spTree>
    <p:extLst>
      <p:ext uri="{BB962C8B-B14F-4D97-AF65-F5344CB8AC3E}">
        <p14:creationId xmlns:p14="http://schemas.microsoft.com/office/powerpoint/2010/main" val="35638933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b="1" dirty="0">
                <a:latin typeface="리디바탕" panose="020B0600000101010101" pitchFamily="34" charset="-127"/>
                <a:cs typeface="Arial" panose="020B0604020202020204" pitchFamily="34" charset="0"/>
              </a:rPr>
              <a:t>Acknowledgement</a:t>
            </a:r>
            <a:endParaRPr lang="ko-KR" altLang="en-US" sz="2400" b="1" dirty="0">
              <a:latin typeface="리디바탕" panose="020B0600000101010101" pitchFamily="34" charset="-127"/>
              <a:cs typeface="Arial" panose="020B0604020202020204" pitchFamily="34" charset="0"/>
            </a:endParaRPr>
          </a:p>
        </p:txBody>
      </p:sp>
      <p:sp>
        <p:nvSpPr>
          <p:cNvPr id="5" name="직사각형 4"/>
          <p:cNvSpPr/>
          <p:nvPr/>
        </p:nvSpPr>
        <p:spPr>
          <a:xfrm>
            <a:off x="0" y="5844350"/>
            <a:ext cx="12192000" cy="369332"/>
          </a:xfrm>
          <a:prstGeom prst="rect">
            <a:avLst/>
          </a:prstGeom>
        </p:spPr>
        <p:txBody>
          <a:bodyPr wrap="square">
            <a:spAutoFit/>
          </a:bodyPr>
          <a:lstStyle/>
          <a:p>
            <a:pPr algn="ctr"/>
            <a:r>
              <a:rPr lang="en-US" altLang="ko-KR" dirty="0"/>
              <a:t>I would like to express my great appreciation to professor </a:t>
            </a:r>
            <a:r>
              <a:rPr lang="en-US" altLang="ko-KR" dirty="0" err="1"/>
              <a:t>Heebal</a:t>
            </a:r>
            <a:r>
              <a:rPr lang="en-US" altLang="ko-KR" dirty="0"/>
              <a:t> Kim and all the members of BIOPOP.</a:t>
            </a:r>
          </a:p>
        </p:txBody>
      </p:sp>
      <p:sp>
        <p:nvSpPr>
          <p:cNvPr id="7" name="직사각형 6"/>
          <p:cNvSpPr/>
          <p:nvPr/>
        </p:nvSpPr>
        <p:spPr>
          <a:xfrm>
            <a:off x="-1" y="-4207"/>
            <a:ext cx="121920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endParaRPr lang="en-US" altLang="ko-KR" sz="1400" dirty="0">
              <a:solidFill>
                <a:schemeClr val="accent1">
                  <a:lumMod val="20000"/>
                  <a:lumOff val="80000"/>
                </a:schemeClr>
              </a:solidFill>
            </a:endParaRPr>
          </a:p>
        </p:txBody>
      </p:sp>
      <p:pic>
        <p:nvPicPr>
          <p:cNvPr id="2" name="그림 1"/>
          <p:cNvPicPr>
            <a:picLocks noChangeAspect="1"/>
          </p:cNvPicPr>
          <p:nvPr/>
        </p:nvPicPr>
        <p:blipFill>
          <a:blip r:embed="rId2"/>
          <a:stretch>
            <a:fillRect/>
          </a:stretch>
        </p:blipFill>
        <p:spPr>
          <a:xfrm>
            <a:off x="2567214" y="1044357"/>
            <a:ext cx="7173686" cy="4782457"/>
          </a:xfrm>
          <a:prstGeom prst="rect">
            <a:avLst/>
          </a:prstGeom>
        </p:spPr>
      </p:pic>
      <p:sp>
        <p:nvSpPr>
          <p:cNvPr id="10" name="직사각형 9"/>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5" name="그림 14"/>
          <p:cNvPicPr>
            <a:picLocks noChangeAspect="1"/>
          </p:cNvPicPr>
          <p:nvPr/>
        </p:nvPicPr>
        <p:blipFill>
          <a:blip r:embed="rId3">
            <a:lum bright="70000" contrast="-70000"/>
          </a:blip>
          <a:stretch>
            <a:fillRect/>
          </a:stretch>
        </p:blipFill>
        <p:spPr>
          <a:xfrm>
            <a:off x="55213" y="6488082"/>
            <a:ext cx="348093" cy="375147"/>
          </a:xfrm>
          <a:prstGeom prst="rect">
            <a:avLst/>
          </a:prstGeom>
        </p:spPr>
      </p:pic>
      <p:sp>
        <p:nvSpPr>
          <p:cNvPr id="4" name="슬라이드 번호 개체 틀 3"/>
          <p:cNvSpPr>
            <a:spLocks noGrp="1"/>
          </p:cNvSpPr>
          <p:nvPr>
            <p:ph type="sldNum" sz="quarter" idx="12"/>
          </p:nvPr>
        </p:nvSpPr>
        <p:spPr/>
        <p:txBody>
          <a:bodyPr/>
          <a:lstStyle/>
          <a:p>
            <a:fld id="{5B1A2C70-E979-4B06-803D-95206E9E193C}" type="slidenum">
              <a:rPr lang="ko-KR" altLang="en-US" smtClean="0"/>
              <a:t>39</a:t>
            </a:fld>
            <a:endParaRPr lang="ko-KR" altLang="en-US" dirty="0"/>
          </a:p>
        </p:txBody>
      </p:sp>
      <p:sp>
        <p:nvSpPr>
          <p:cNvPr id="16" name="직사각형 15"/>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3483285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2" name="그림 11"/>
          <p:cNvPicPr>
            <a:picLocks noChangeAspect="1"/>
          </p:cNvPicPr>
          <p:nvPr/>
        </p:nvPicPr>
        <p:blipFill>
          <a:blip r:embed="rId2">
            <a:lum bright="70000" contrast="-70000"/>
          </a:blip>
          <a:stretch>
            <a:fillRect/>
          </a:stretch>
        </p:blipFill>
        <p:spPr>
          <a:xfrm>
            <a:off x="55213" y="6488082"/>
            <a:ext cx="348093" cy="375147"/>
          </a:xfrm>
          <a:prstGeom prst="rect">
            <a:avLst/>
          </a:prstGeom>
        </p:spPr>
      </p:pic>
      <p:sp>
        <p:nvSpPr>
          <p:cNvPr id="4" name="슬라이드 번호 개체 틀 3"/>
          <p:cNvSpPr>
            <a:spLocks noGrp="1"/>
          </p:cNvSpPr>
          <p:nvPr>
            <p:ph type="sldNum" sz="quarter" idx="12"/>
          </p:nvPr>
        </p:nvSpPr>
        <p:spPr/>
        <p:txBody>
          <a:bodyPr/>
          <a:lstStyle/>
          <a:p>
            <a:fld id="{5B1A2C70-E979-4B06-803D-95206E9E193C}" type="slidenum">
              <a:rPr lang="ko-KR" altLang="en-US" smtClean="0"/>
              <a:t>4</a:t>
            </a:fld>
            <a:endParaRPr lang="ko-KR" altLang="en-US" dirty="0"/>
          </a:p>
        </p:txBody>
      </p:sp>
      <p:pic>
        <p:nvPicPr>
          <p:cNvPr id="1032" name="Picture 8" descr="Comparative Genomics Fact Sheet">
            <a:extLst>
              <a:ext uri="{FF2B5EF4-FFF2-40B4-BE49-F238E27FC236}">
                <a16:creationId xmlns:a16="http://schemas.microsoft.com/office/drawing/2014/main" id="{38EC009E-B1AE-424F-9863-5C308A28DA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250" r="24844" b="50478"/>
          <a:stretch/>
        </p:blipFill>
        <p:spPr bwMode="auto">
          <a:xfrm>
            <a:off x="229259" y="4024689"/>
            <a:ext cx="3121460" cy="19954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Long walk to genomics: History and current approaches to genome sequencing  and assembly - ScienceDirect">
            <a:extLst>
              <a:ext uri="{FF2B5EF4-FFF2-40B4-BE49-F238E27FC236}">
                <a16:creationId xmlns:a16="http://schemas.microsoft.com/office/drawing/2014/main" id="{B24E7866-075A-4260-B8DB-15B4E89A1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322" y="4042275"/>
            <a:ext cx="5146419" cy="1977892"/>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E0D785E7-0B85-47AE-A7BD-ECEC270223CA}"/>
              </a:ext>
            </a:extLst>
          </p:cNvPr>
          <p:cNvSpPr/>
          <p:nvPr/>
        </p:nvSpPr>
        <p:spPr>
          <a:xfrm>
            <a:off x="6768081" y="6292535"/>
            <a:ext cx="5242899" cy="253916"/>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History of genome sequencing project </a:t>
            </a:r>
            <a:r>
              <a:rPr lang="en-US" altLang="ko-KR" sz="1050" dirty="0">
                <a:latin typeface="리디바탕" panose="020B0600000101010101" pitchFamily="34" charset="-127"/>
                <a:ea typeface="리디바탕" panose="020B0600000101010101" pitchFamily="34" charset="-127"/>
              </a:rPr>
              <a:t>(</a:t>
            </a:r>
            <a:r>
              <a:rPr lang="en-US" altLang="ko-KR" sz="1050" dirty="0" err="1">
                <a:latin typeface="리디바탕" panose="020B0600000101010101" pitchFamily="34" charset="-127"/>
                <a:ea typeface="리디바탕" panose="020B0600000101010101" pitchFamily="34" charset="-127"/>
              </a:rPr>
              <a:t>Giani</a:t>
            </a:r>
            <a:r>
              <a:rPr lang="en-US" altLang="ko-KR" sz="1050" dirty="0">
                <a:latin typeface="리디바탕" panose="020B0600000101010101" pitchFamily="34" charset="-127"/>
                <a:ea typeface="리디바탕" panose="020B0600000101010101" pitchFamily="34" charset="-127"/>
              </a:rPr>
              <a:t> et al., 2020)</a:t>
            </a:r>
            <a:endParaRPr lang="ko-KR" altLang="en-US" sz="1050" dirty="0">
              <a:latin typeface="리디바탕" panose="020B0600000101010101" pitchFamily="34" charset="-127"/>
              <a:ea typeface="리디바탕" panose="020B0600000101010101" pitchFamily="34" charset="-127"/>
            </a:endParaRPr>
          </a:p>
        </p:txBody>
      </p:sp>
      <p:sp>
        <p:nvSpPr>
          <p:cNvPr id="16" name="직사각형 15">
            <a:extLst>
              <a:ext uri="{FF2B5EF4-FFF2-40B4-BE49-F238E27FC236}">
                <a16:creationId xmlns:a16="http://schemas.microsoft.com/office/drawing/2014/main" id="{A7A60D38-B95B-4025-83C0-F41D6C8C7BE7}"/>
              </a:ext>
            </a:extLst>
          </p:cNvPr>
          <p:cNvSpPr/>
          <p:nvPr/>
        </p:nvSpPr>
        <p:spPr>
          <a:xfrm>
            <a:off x="178816" y="6254910"/>
            <a:ext cx="3121461" cy="253916"/>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Concept of comparative genomics</a:t>
            </a:r>
            <a:endParaRPr lang="ko-KR" altLang="en-US" sz="1050" dirty="0">
              <a:latin typeface="리디바탕" panose="020B0600000101010101" pitchFamily="34" charset="-127"/>
              <a:ea typeface="리디바탕" panose="020B0600000101010101" pitchFamily="34" charset="-127"/>
            </a:endParaRPr>
          </a:p>
        </p:txBody>
      </p:sp>
      <p:pic>
        <p:nvPicPr>
          <p:cNvPr id="1034" name="Picture 10" descr="Genome Size Evolution in Animals - ScienceDirect">
            <a:extLst>
              <a:ext uri="{FF2B5EF4-FFF2-40B4-BE49-F238E27FC236}">
                <a16:creationId xmlns:a16="http://schemas.microsoft.com/office/drawing/2014/main" id="{2A1248CD-6618-4D17-B6A5-A14EA878D1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8381" y="4024689"/>
            <a:ext cx="2970278" cy="2350496"/>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70150347-C2DA-45D8-8A17-E38703B54C8A}"/>
              </a:ext>
            </a:extLst>
          </p:cNvPr>
          <p:cNvSpPr/>
          <p:nvPr/>
        </p:nvSpPr>
        <p:spPr>
          <a:xfrm>
            <a:off x="3598381" y="6292535"/>
            <a:ext cx="3121461" cy="253916"/>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Genome size distribution of diverse clades</a:t>
            </a:r>
            <a:endParaRPr lang="ko-KR" altLang="en-US" sz="1050" dirty="0">
              <a:latin typeface="리디바탕" panose="020B0600000101010101" pitchFamily="34" charset="-127"/>
              <a:ea typeface="리디바탕" panose="020B0600000101010101" pitchFamily="34" charset="-127"/>
            </a:endParaRPr>
          </a:p>
        </p:txBody>
      </p:sp>
      <p:sp>
        <p:nvSpPr>
          <p:cNvPr id="2" name="직사각형 1">
            <a:extLst>
              <a:ext uri="{FF2B5EF4-FFF2-40B4-BE49-F238E27FC236}">
                <a16:creationId xmlns:a16="http://schemas.microsoft.com/office/drawing/2014/main" id="{DAC920FC-D69C-4EBF-A891-2D9D12A0B227}"/>
              </a:ext>
            </a:extLst>
          </p:cNvPr>
          <p:cNvSpPr/>
          <p:nvPr/>
        </p:nvSpPr>
        <p:spPr>
          <a:xfrm>
            <a:off x="4770120" y="4144223"/>
            <a:ext cx="1676400" cy="5562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내용 개체 틀 2">
            <a:extLst>
              <a:ext uri="{FF2B5EF4-FFF2-40B4-BE49-F238E27FC236}">
                <a16:creationId xmlns:a16="http://schemas.microsoft.com/office/drawing/2014/main" id="{D3FCC523-AED6-4737-A19C-CF43D533892B}"/>
              </a:ext>
            </a:extLst>
          </p:cNvPr>
          <p:cNvSpPr>
            <a:spLocks noGrp="1"/>
          </p:cNvSpPr>
          <p:nvPr>
            <p:ph idx="1"/>
          </p:nvPr>
        </p:nvSpPr>
        <p:spPr>
          <a:xfrm>
            <a:off x="229259" y="975158"/>
            <a:ext cx="11644087" cy="2657789"/>
          </a:xfrm>
        </p:spPr>
        <p:txBody>
          <a:bodyPr>
            <a:noAutofit/>
          </a:bodyPr>
          <a:lstStyle/>
          <a:p>
            <a:pPr marL="0" indent="0">
              <a:buNone/>
            </a:pPr>
            <a:r>
              <a:rPr lang="en-US" altLang="ko-KR" sz="1800" b="1" dirty="0">
                <a:latin typeface="리디바탕" panose="020B0600000101010101" pitchFamily="34" charset="-127"/>
                <a:ea typeface="리디바탕" panose="020B0600000101010101" pitchFamily="34" charset="-127"/>
                <a:cs typeface="Arial" panose="020B0604020202020204" pitchFamily="34" charset="0"/>
              </a:rPr>
              <a:t>Comparative genomics: </a:t>
            </a:r>
            <a:r>
              <a:rPr lang="en-US" altLang="ko-KR" sz="1800" dirty="0">
                <a:latin typeface="리디바탕" panose="020B0600000101010101" pitchFamily="34" charset="-127"/>
                <a:ea typeface="리디바탕" panose="020B0600000101010101" pitchFamily="34" charset="-127"/>
                <a:cs typeface="Arial" panose="020B0604020202020204" pitchFamily="34" charset="0"/>
              </a:rPr>
              <a:t>Comparative analyses in which the genomic features of different organisms are compared</a:t>
            </a:r>
          </a:p>
          <a:p>
            <a:pPr>
              <a:buFontTx/>
              <a:buChar char="-"/>
            </a:pPr>
            <a:r>
              <a:rPr lang="en-US" altLang="ko-KR" sz="1800" b="1" dirty="0">
                <a:latin typeface="리디바탕" panose="020B0600000101010101" pitchFamily="34" charset="-127"/>
                <a:ea typeface="리디바탕" panose="020B0600000101010101" pitchFamily="34" charset="-127"/>
                <a:cs typeface="Arial" panose="020B0604020202020204" pitchFamily="34" charset="0"/>
              </a:rPr>
              <a:t>Aims: </a:t>
            </a:r>
            <a:r>
              <a:rPr lang="en-US" altLang="ko-KR" sz="1800" dirty="0">
                <a:latin typeface="리디바탕" panose="020B0600000101010101" pitchFamily="34" charset="-127"/>
                <a:ea typeface="리디바탕" panose="020B0600000101010101" pitchFamily="34" charset="-127"/>
                <a:cs typeface="Arial" panose="020B0604020202020204" pitchFamily="34" charset="0"/>
              </a:rPr>
              <a:t>Understanding the genetic basis for commonalities and differences between different species by identifying structural and functional genomic elements conserved across different species</a:t>
            </a:r>
          </a:p>
          <a:p>
            <a:pPr marL="0" indent="0">
              <a:buNone/>
            </a:pPr>
            <a:r>
              <a:rPr lang="en-US" altLang="ko-KR" sz="1800" b="1" dirty="0">
                <a:latin typeface="리디바탕" panose="020B0600000101010101" pitchFamily="34" charset="-127"/>
                <a:ea typeface="리디바탕" panose="020B0600000101010101" pitchFamily="34" charset="-127"/>
                <a:cs typeface="Arial" panose="020B0604020202020204" pitchFamily="34" charset="0"/>
              </a:rPr>
              <a:t>Vertebrate genomes: </a:t>
            </a:r>
            <a:r>
              <a:rPr lang="en-US" altLang="ko-KR" sz="1800" dirty="0">
                <a:latin typeface="리디바탕" panose="020B0600000101010101" pitchFamily="34" charset="-127"/>
                <a:ea typeface="리디바탕" panose="020B0600000101010101" pitchFamily="34" charset="-127"/>
                <a:cs typeface="Arial" panose="020B0604020202020204" pitchFamily="34" charset="0"/>
              </a:rPr>
              <a:t>relatively large and including long repeats (LINE, LTR, tandem repeats…)</a:t>
            </a:r>
          </a:p>
          <a:p>
            <a:pPr marL="0" indent="0">
              <a:buNone/>
            </a:pPr>
            <a:r>
              <a:rPr lang="en-US" altLang="ko-KR" sz="1800" b="1" dirty="0">
                <a:latin typeface="리디바탕" panose="020B0600000101010101" pitchFamily="34" charset="-127"/>
                <a:ea typeface="리디바탕" panose="020B0600000101010101" pitchFamily="34" charset="-127"/>
                <a:cs typeface="Arial" panose="020B0604020202020204" pitchFamily="34" charset="0"/>
              </a:rPr>
              <a:t>Vertebrate genome sequencing: </a:t>
            </a:r>
            <a:r>
              <a:rPr lang="en-US" altLang="ko-KR" sz="1800" dirty="0">
                <a:latin typeface="리디바탕" panose="020B0600000101010101" pitchFamily="34" charset="-127"/>
                <a:ea typeface="리디바탕" panose="020B0600000101010101" pitchFamily="34" charset="-127"/>
                <a:cs typeface="Arial" panose="020B0604020202020204" pitchFamily="34" charset="0"/>
              </a:rPr>
              <a:t>Initiating from the end of the twentieth century</a:t>
            </a:r>
          </a:p>
          <a:p>
            <a:pPr marL="0" indent="0">
              <a:buNone/>
            </a:pPr>
            <a:r>
              <a:rPr lang="en-US" altLang="ko-KR" sz="1800" dirty="0">
                <a:latin typeface="리디바탕" panose="020B0600000101010101" pitchFamily="34" charset="-127"/>
                <a:ea typeface="리디바탕" panose="020B0600000101010101" pitchFamily="34" charset="-127"/>
                <a:cs typeface="Arial" panose="020B0604020202020204" pitchFamily="34" charset="0"/>
              </a:rPr>
              <a:t>			           Human genome project (1990~2003)</a:t>
            </a:r>
          </a:p>
          <a:p>
            <a:pPr marL="0" indent="0">
              <a:buNone/>
            </a:pPr>
            <a:r>
              <a:rPr lang="en-US" altLang="ko-KR" sz="1800" dirty="0">
                <a:latin typeface="리디바탕" panose="020B0600000101010101" pitchFamily="34" charset="-127"/>
                <a:ea typeface="리디바탕" panose="020B0600000101010101" pitchFamily="34" charset="-127"/>
                <a:cs typeface="Arial" panose="020B0604020202020204" pitchFamily="34" charset="0"/>
              </a:rPr>
              <a:t>	                                      </a:t>
            </a:r>
            <a:r>
              <a:rPr lang="en-US" altLang="ko-KR" sz="1800" dirty="0" smtClean="0">
                <a:latin typeface="리디바탕" panose="020B0600000101010101" pitchFamily="34" charset="-127"/>
                <a:ea typeface="리디바탕" panose="020B0600000101010101" pitchFamily="34" charset="-127"/>
                <a:cs typeface="Arial" panose="020B0604020202020204" pitchFamily="34" charset="0"/>
              </a:rPr>
              <a:t>Currently: +400 annotated vertebrate genomes in NCBI </a:t>
            </a:r>
          </a:p>
          <a:p>
            <a:pPr marL="0" indent="0">
              <a:buNone/>
            </a:pPr>
            <a:r>
              <a:rPr lang="en-US" altLang="ko-KR" sz="1800" dirty="0">
                <a:latin typeface="리디바탕" panose="020B0600000101010101" pitchFamily="34" charset="-127"/>
                <a:ea typeface="리디바탕" panose="020B0600000101010101" pitchFamily="34" charset="-127"/>
                <a:cs typeface="Arial" panose="020B0604020202020204" pitchFamily="34" charset="0"/>
                <a:sym typeface="Wingdings" panose="05000000000000000000" pitchFamily="2" charset="2"/>
              </a:rPr>
              <a:t>	</a:t>
            </a:r>
            <a:r>
              <a:rPr lang="en-US" altLang="ko-KR" sz="1800" dirty="0" smtClean="0">
                <a:latin typeface="리디바탕" panose="020B0600000101010101" pitchFamily="34" charset="-127"/>
                <a:ea typeface="리디바탕" panose="020B0600000101010101" pitchFamily="34" charset="-127"/>
                <a:cs typeface="Arial" panose="020B0604020202020204" pitchFamily="34" charset="0"/>
                <a:sym typeface="Wingdings" panose="05000000000000000000" pitchFamily="2" charset="2"/>
              </a:rPr>
              <a:t>				</a:t>
            </a:r>
            <a:r>
              <a:rPr lang="en-US" altLang="ko-KR" sz="1800" dirty="0" smtClean="0">
                <a:latin typeface="리디바탕" panose="020B0600000101010101" pitchFamily="34" charset="-127"/>
                <a:ea typeface="리디바탕" panose="020B0600000101010101" pitchFamily="34" charset="-127"/>
                <a:cs typeface="Arial" panose="020B0604020202020204" pitchFamily="34" charset="0"/>
                <a:sym typeface="Wingdings" panose="05000000000000000000" pitchFamily="2" charset="2"/>
              </a:rPr>
              <a:t> Enabling diverse applications of comparative genomics</a:t>
            </a:r>
            <a:endParaRPr lang="en-US" altLang="ko-KR" sz="1800" b="1" dirty="0">
              <a:latin typeface="리디바탕" panose="020B0600000101010101" pitchFamily="34" charset="-127"/>
              <a:ea typeface="리디바탕" panose="020B0600000101010101" pitchFamily="34" charset="-127"/>
              <a:cs typeface="Arial" panose="020B0604020202020204" pitchFamily="34" charset="0"/>
            </a:endParaRPr>
          </a:p>
          <a:p>
            <a:pPr marL="0" indent="0">
              <a:buNone/>
            </a:pPr>
            <a:endParaRPr lang="en-US" altLang="ko-KR" sz="1800" b="1" dirty="0">
              <a:latin typeface="리디바탕" panose="020B0600000101010101" pitchFamily="34" charset="-127"/>
              <a:ea typeface="리디바탕" panose="020B0600000101010101" pitchFamily="34" charset="-127"/>
              <a:cs typeface="Arial" panose="020B0604020202020204" pitchFamily="34" charset="0"/>
            </a:endParaRPr>
          </a:p>
        </p:txBody>
      </p:sp>
      <p:sp>
        <p:nvSpPr>
          <p:cNvPr id="21" name="직사각형 20">
            <a:extLst>
              <a:ext uri="{FF2B5EF4-FFF2-40B4-BE49-F238E27FC236}">
                <a16:creationId xmlns:a16="http://schemas.microsoft.com/office/drawing/2014/main" id="{41404CC9-E0DB-41A1-B7D2-74B0EE58C254}"/>
              </a:ext>
            </a:extLst>
          </p:cNvPr>
          <p:cNvSpPr/>
          <p:nvPr/>
        </p:nvSpPr>
        <p:spPr>
          <a:xfrm>
            <a:off x="-1" y="-4207"/>
            <a:ext cx="12192000" cy="307777"/>
          </a:xfrm>
          <a:prstGeom prst="rect">
            <a:avLst/>
          </a:prstGeom>
          <a:gradFill flip="none" rotWithShape="1">
            <a:gsLst>
              <a:gs pos="0">
                <a:srgbClr val="025181"/>
              </a:gs>
              <a:gs pos="41000">
                <a:srgbClr val="03090D"/>
              </a:gs>
              <a:gs pos="100000">
                <a:srgbClr val="03090D"/>
              </a:gs>
            </a:gsLst>
            <a:lin ang="10800000" scaled="1"/>
            <a:tileRect/>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General introduction</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22" name="제목 1">
            <a:extLst>
              <a:ext uri="{FF2B5EF4-FFF2-40B4-BE49-F238E27FC236}">
                <a16:creationId xmlns:a16="http://schemas.microsoft.com/office/drawing/2014/main" id="{A8667798-FB2F-4865-94C8-BF8480FA7C0A}"/>
              </a:ext>
            </a:extLst>
          </p:cNvPr>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General introduction</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26" name="직사각형 25">
            <a:extLst>
              <a:ext uri="{FF2B5EF4-FFF2-40B4-BE49-F238E27FC236}">
                <a16:creationId xmlns:a16="http://schemas.microsoft.com/office/drawing/2014/main" id="{CBDE4149-EFA5-4CE5-A16B-78A779171796}"/>
              </a:ext>
            </a:extLst>
          </p:cNvPr>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9" name="직사각형 18">
            <a:extLst>
              <a:ext uri="{FF2B5EF4-FFF2-40B4-BE49-F238E27FC236}">
                <a16:creationId xmlns:a16="http://schemas.microsoft.com/office/drawing/2014/main" id="{F49696CD-D89C-42BD-98B2-6B260EC4B7C2}"/>
              </a:ext>
            </a:extLst>
          </p:cNvPr>
          <p:cNvSpPr/>
          <p:nvPr/>
        </p:nvSpPr>
        <p:spPr>
          <a:xfrm>
            <a:off x="458518" y="6572192"/>
            <a:ext cx="10604995" cy="215444"/>
          </a:xfrm>
          <a:prstGeom prst="rect">
            <a:avLst/>
          </a:prstGeom>
        </p:spPr>
        <p:txBody>
          <a:bodyPr wrap="square">
            <a:spAutoFit/>
          </a:bodyPr>
          <a:lstStyle/>
          <a:p>
            <a:r>
              <a:rPr lang="en-US" altLang="ko-KR" sz="800" dirty="0" err="1">
                <a:solidFill>
                  <a:schemeClr val="bg1"/>
                </a:solidFill>
              </a:rPr>
              <a:t>Giani</a:t>
            </a:r>
            <a:r>
              <a:rPr lang="en-US" altLang="ko-KR" sz="800" dirty="0">
                <a:solidFill>
                  <a:schemeClr val="bg1"/>
                </a:solidFill>
              </a:rPr>
              <a:t>, A. M., Gallo, G. R., </a:t>
            </a:r>
            <a:r>
              <a:rPr lang="en-US" altLang="ko-KR" sz="800" dirty="0" err="1">
                <a:solidFill>
                  <a:schemeClr val="bg1"/>
                </a:solidFill>
              </a:rPr>
              <a:t>Gianfranceschi</a:t>
            </a:r>
            <a:r>
              <a:rPr lang="en-US" altLang="ko-KR" sz="800" dirty="0">
                <a:solidFill>
                  <a:schemeClr val="bg1"/>
                </a:solidFill>
              </a:rPr>
              <a:t>, L., &amp; </a:t>
            </a:r>
            <a:r>
              <a:rPr lang="en-US" altLang="ko-KR" sz="800" dirty="0" err="1">
                <a:solidFill>
                  <a:schemeClr val="bg1"/>
                </a:solidFill>
              </a:rPr>
              <a:t>Formenti</a:t>
            </a:r>
            <a:r>
              <a:rPr lang="en-US" altLang="ko-KR" sz="800" dirty="0">
                <a:solidFill>
                  <a:schemeClr val="bg1"/>
                </a:solidFill>
              </a:rPr>
              <a:t>, G. (2020). </a:t>
            </a:r>
            <a:r>
              <a:rPr lang="en-US" altLang="ko-KR" sz="800" dirty="0" smtClean="0">
                <a:solidFill>
                  <a:schemeClr val="bg1"/>
                </a:solidFill>
              </a:rPr>
              <a:t> Long </a:t>
            </a:r>
            <a:r>
              <a:rPr lang="en-US" altLang="ko-KR" sz="800" dirty="0">
                <a:solidFill>
                  <a:schemeClr val="bg1"/>
                </a:solidFill>
              </a:rPr>
              <a:t>walk to genomics: History and current approaches to genome sequencing and assembly. Computational and structural biotechnology journal, 18, 9-19.</a:t>
            </a:r>
            <a:endParaRPr lang="ko-KR" altLang="en-US" sz="800" dirty="0">
              <a:solidFill>
                <a:schemeClr val="bg1"/>
              </a:solidFill>
            </a:endParaRPr>
          </a:p>
        </p:txBody>
      </p:sp>
    </p:spTree>
    <p:extLst>
      <p:ext uri="{BB962C8B-B14F-4D97-AF65-F5344CB8AC3E}">
        <p14:creationId xmlns:p14="http://schemas.microsoft.com/office/powerpoint/2010/main" val="4110175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11" name="그림 10"/>
          <p:cNvPicPr>
            <a:picLocks noChangeAspect="1"/>
          </p:cNvPicPr>
          <p:nvPr/>
        </p:nvPicPr>
        <p:blipFill>
          <a:blip r:embed="rId2">
            <a:lum bright="70000" contrast="-70000"/>
          </a:blip>
          <a:stretch>
            <a:fillRect/>
          </a:stretch>
        </p:blipFill>
        <p:spPr>
          <a:xfrm>
            <a:off x="143320" y="5944169"/>
            <a:ext cx="785595" cy="846651"/>
          </a:xfrm>
          <a:prstGeom prst="rect">
            <a:avLst/>
          </a:prstGeom>
        </p:spPr>
      </p:pic>
      <p:pic>
        <p:nvPicPr>
          <p:cNvPr id="13" name="그림 12"/>
          <p:cNvPicPr>
            <a:picLocks noChangeAspect="1"/>
          </p:cNvPicPr>
          <p:nvPr/>
        </p:nvPicPr>
        <p:blipFill>
          <a:blip r:embed="rId3" cstate="print">
            <a:extLst>
              <a:ext uri="{BEBA8EAE-BF5A-486C-A8C5-ECC9F3942E4B}">
                <a14:imgProps xmlns:a14="http://schemas.microsoft.com/office/drawing/2010/main">
                  <a14:imgLayer r:embed="rId4">
                    <a14:imgEffect>
                      <a14:saturation sat="98000"/>
                    </a14:imgEffect>
                    <a14:imgEffect>
                      <a14:brightnessContrast bright="-41000" contrast="18000"/>
                    </a14:imgEffect>
                  </a14:imgLayer>
                </a14:imgProps>
              </a:ext>
              <a:ext uri="{28A0092B-C50C-407E-A947-70E740481C1C}">
                <a14:useLocalDpi xmlns:a14="http://schemas.microsoft.com/office/drawing/2010/main" val="0"/>
              </a:ext>
            </a:extLst>
          </a:blip>
          <a:stretch>
            <a:fillRect/>
          </a:stretch>
        </p:blipFill>
        <p:spPr>
          <a:xfrm flipV="1">
            <a:off x="4241321" y="-333035"/>
            <a:ext cx="8236430" cy="5154498"/>
          </a:xfrm>
          <a:prstGeom prst="rect">
            <a:avLst/>
          </a:prstGeom>
          <a:effectLst>
            <a:softEdge rad="508000"/>
          </a:effectLst>
        </p:spPr>
      </p:pic>
      <p:sp>
        <p:nvSpPr>
          <p:cNvPr id="14" name="제목 1"/>
          <p:cNvSpPr txBox="1">
            <a:spLocks/>
          </p:cNvSpPr>
          <p:nvPr/>
        </p:nvSpPr>
        <p:spPr>
          <a:xfrm>
            <a:off x="1523999" y="1274763"/>
            <a:ext cx="9144000" cy="2387600"/>
          </a:xfrm>
          <a:prstGeom prst="rect">
            <a:avLst/>
          </a:prstGeom>
        </p:spPr>
        <p:txBody>
          <a:bodyPr vert="horz" lIns="91440" tIns="45720" rIns="91440" bIns="45720" rtlCol="0" anchor="b">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4800" b="1" spc="-150" dirty="0">
                <a:solidFill>
                  <a:schemeClr val="bg1"/>
                </a:solidFill>
              </a:rPr>
              <a:t>Thank you for listening!</a:t>
            </a:r>
          </a:p>
        </p:txBody>
      </p:sp>
      <p:sp>
        <p:nvSpPr>
          <p:cNvPr id="7" name="직사각형 6"/>
          <p:cNvSpPr/>
          <p:nvPr/>
        </p:nvSpPr>
        <p:spPr>
          <a:xfrm>
            <a:off x="108850" y="86528"/>
            <a:ext cx="2816011" cy="369332"/>
          </a:xfrm>
          <a:prstGeom prst="rect">
            <a:avLst/>
          </a:prstGeom>
        </p:spPr>
        <p:txBody>
          <a:bodyPr wrap="square">
            <a:spAutoFit/>
          </a:bodyPr>
          <a:lstStyle/>
          <a:p>
            <a:r>
              <a:rPr lang="ko-KR" altLang="en-US" spc="-150" dirty="0" smtClean="0">
                <a:solidFill>
                  <a:schemeClr val="bg1"/>
                </a:solidFill>
                <a:latin typeface="리디바탕" panose="020B0600000101010101" pitchFamily="34" charset="-127"/>
                <a:ea typeface="리디바탕" panose="020B0600000101010101" pitchFamily="34" charset="-127"/>
              </a:rPr>
              <a:t>석사학위논문심사 발표자료</a:t>
            </a:r>
            <a:endParaRPr lang="en-US" altLang="ko-KR" spc="-150" dirty="0">
              <a:solidFill>
                <a:schemeClr val="bg1"/>
              </a:solidFill>
              <a:latin typeface="리디바탕" panose="020B0600000101010101" pitchFamily="34" charset="-127"/>
              <a:ea typeface="리디바탕" panose="020B0600000101010101" pitchFamily="34" charset="-127"/>
            </a:endParaRPr>
          </a:p>
        </p:txBody>
      </p:sp>
      <p:sp>
        <p:nvSpPr>
          <p:cNvPr id="8" name="직사각형 7"/>
          <p:cNvSpPr/>
          <p:nvPr/>
        </p:nvSpPr>
        <p:spPr>
          <a:xfrm>
            <a:off x="884357" y="6395625"/>
            <a:ext cx="6713927" cy="369332"/>
          </a:xfrm>
          <a:prstGeom prst="rect">
            <a:avLst/>
          </a:prstGeom>
        </p:spPr>
        <p:txBody>
          <a:bodyPr wrap="square">
            <a:spAutoFit/>
          </a:bodyPr>
          <a:lstStyle/>
          <a:p>
            <a:r>
              <a:rPr lang="en-US" altLang="ko-KR" dirty="0" smtClean="0">
                <a:solidFill>
                  <a:schemeClr val="bg1"/>
                </a:solidFill>
                <a:latin typeface="리디바탕" panose="020B0600000101010101" pitchFamily="34" charset="-127"/>
                <a:ea typeface="리디바탕" panose="020B0600000101010101" pitchFamily="34" charset="-127"/>
              </a:rPr>
              <a:t>BIOPOP: Lab. of Bioinformatics and Population Genetics</a:t>
            </a:r>
            <a:endParaRPr lang="en-US" altLang="ko-KR" dirty="0">
              <a:solidFill>
                <a:schemeClr val="bg1"/>
              </a:solidFill>
              <a:latin typeface="리디바탕" panose="020B0600000101010101" pitchFamily="34" charset="-127"/>
              <a:ea typeface="리디바탕" panose="020B0600000101010101" pitchFamily="34" charset="-127"/>
            </a:endParaRPr>
          </a:p>
        </p:txBody>
      </p:sp>
      <p:sp>
        <p:nvSpPr>
          <p:cNvPr id="9" name="슬라이드 번호 개체 틀 3"/>
          <p:cNvSpPr>
            <a:spLocks noGrp="1"/>
          </p:cNvSpPr>
          <p:nvPr>
            <p:ph type="sldNum" sz="quarter" idx="12"/>
          </p:nvPr>
        </p:nvSpPr>
        <p:spPr>
          <a:xfrm>
            <a:off x="8610600" y="6492875"/>
            <a:ext cx="2743200" cy="365125"/>
          </a:xfrm>
        </p:spPr>
        <p:txBody>
          <a:bodyPr/>
          <a:lstStyle/>
          <a:p>
            <a:r>
              <a:rPr lang="en-US" altLang="ko-KR" sz="1800" dirty="0" smtClean="0"/>
              <a:t>40</a:t>
            </a:r>
            <a:endParaRPr lang="ko-KR" altLang="en-US" sz="1800" dirty="0"/>
          </a:p>
        </p:txBody>
      </p:sp>
    </p:spTree>
    <p:extLst>
      <p:ext uri="{BB962C8B-B14F-4D97-AF65-F5344CB8AC3E}">
        <p14:creationId xmlns:p14="http://schemas.microsoft.com/office/powerpoint/2010/main" val="23108307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0"/>
            <a:ext cx="12192000" cy="6858000"/>
          </a:xfrm>
          <a:prstGeom prst="rect">
            <a:avLst/>
          </a:prstGeom>
          <a:solidFill>
            <a:srgbClr val="030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2" cstate="print">
            <a:extLst>
              <a:ext uri="{BEBA8EAE-BF5A-486C-A8C5-ECC9F3942E4B}">
                <a14:imgProps xmlns:a14="http://schemas.microsoft.com/office/drawing/2010/main">
                  <a14:imgLayer r:embed="rId3">
                    <a14:imgEffect>
                      <a14:saturation sat="98000"/>
                    </a14:imgEffect>
                    <a14:imgEffect>
                      <a14:brightnessContrast bright="-41000" contrast="18000"/>
                    </a14:imgEffect>
                  </a14:imgLayer>
                </a14:imgProps>
              </a:ext>
              <a:ext uri="{28A0092B-C50C-407E-A947-70E740481C1C}">
                <a14:useLocalDpi xmlns:a14="http://schemas.microsoft.com/office/drawing/2010/main" val="0"/>
              </a:ext>
            </a:extLst>
          </a:blip>
          <a:stretch>
            <a:fillRect/>
          </a:stretch>
        </p:blipFill>
        <p:spPr>
          <a:xfrm flipV="1">
            <a:off x="4241321" y="-333035"/>
            <a:ext cx="8236430" cy="5154498"/>
          </a:xfrm>
          <a:prstGeom prst="rect">
            <a:avLst/>
          </a:prstGeom>
          <a:effectLst>
            <a:softEdge rad="508000"/>
          </a:effectLst>
        </p:spPr>
      </p:pic>
      <p:sp>
        <p:nvSpPr>
          <p:cNvPr id="7" name="직사각형 6"/>
          <p:cNvSpPr/>
          <p:nvPr/>
        </p:nvSpPr>
        <p:spPr>
          <a:xfrm>
            <a:off x="145142" y="3159383"/>
            <a:ext cx="12046858" cy="461665"/>
          </a:xfrm>
          <a:prstGeom prst="rect">
            <a:avLst/>
          </a:prstGeom>
        </p:spPr>
        <p:txBody>
          <a:bodyPr wrap="square">
            <a:spAutoFit/>
          </a:bodyPr>
          <a:lstStyle/>
          <a:p>
            <a:pPr algn="ctr"/>
            <a:r>
              <a:rPr lang="en-US" altLang="ko-KR" sz="2400" b="1" dirty="0">
                <a:solidFill>
                  <a:schemeClr val="bg1"/>
                </a:solidFill>
              </a:rPr>
              <a:t>Chapter 1. Literature review</a:t>
            </a:r>
          </a:p>
        </p:txBody>
      </p:sp>
      <p:pic>
        <p:nvPicPr>
          <p:cNvPr id="10" name="그림 9"/>
          <p:cNvPicPr>
            <a:picLocks noChangeAspect="1"/>
          </p:cNvPicPr>
          <p:nvPr/>
        </p:nvPicPr>
        <p:blipFill>
          <a:blip r:embed="rId4">
            <a:lum bright="70000" contrast="-70000"/>
          </a:blip>
          <a:stretch>
            <a:fillRect/>
          </a:stretch>
        </p:blipFill>
        <p:spPr>
          <a:xfrm>
            <a:off x="143320" y="5944169"/>
            <a:ext cx="785595" cy="846651"/>
          </a:xfrm>
          <a:prstGeom prst="rect">
            <a:avLst/>
          </a:prstGeom>
        </p:spPr>
      </p:pic>
      <p:sp>
        <p:nvSpPr>
          <p:cNvPr id="3" name="슬라이드 번호 개체 틀 2"/>
          <p:cNvSpPr>
            <a:spLocks noGrp="1"/>
          </p:cNvSpPr>
          <p:nvPr>
            <p:ph type="sldNum" sz="quarter" idx="12"/>
          </p:nvPr>
        </p:nvSpPr>
        <p:spPr/>
        <p:txBody>
          <a:bodyPr/>
          <a:lstStyle/>
          <a:p>
            <a:fld id="{5B1A2C70-E979-4B06-803D-95206E9E193C}" type="slidenum">
              <a:rPr lang="ko-KR" altLang="en-US" smtClean="0"/>
              <a:t>5</a:t>
            </a:fld>
            <a:endParaRPr lang="ko-KR" altLang="en-US" dirty="0"/>
          </a:p>
        </p:txBody>
      </p:sp>
    </p:spTree>
    <p:extLst>
      <p:ext uri="{BB962C8B-B14F-4D97-AF65-F5344CB8AC3E}">
        <p14:creationId xmlns:p14="http://schemas.microsoft.com/office/powerpoint/2010/main" val="3010092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 y="-4207"/>
            <a:ext cx="11252201" cy="307777"/>
          </a:xfrm>
          <a:prstGeom prst="rect">
            <a:avLst/>
          </a:prstGeom>
          <a:gradFill flip="none" rotWithShape="1">
            <a:gsLst>
              <a:gs pos="0">
                <a:srgbClr val="025181"/>
              </a:gs>
              <a:gs pos="41000">
                <a:srgbClr val="03090D"/>
              </a:gs>
              <a:gs pos="100000">
                <a:srgbClr val="03090D"/>
              </a:gs>
            </a:gsLst>
            <a:lin ang="10800000" scaled="1"/>
            <a:tileRect/>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1. Literature review</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6"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1.1. Reference genome</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7" name="직사각형 6"/>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grpSp>
        <p:nvGrpSpPr>
          <p:cNvPr id="9" name="그룹 8"/>
          <p:cNvGrpSpPr/>
          <p:nvPr/>
        </p:nvGrpSpPr>
        <p:grpSpPr>
          <a:xfrm>
            <a:off x="11264219" y="-39347"/>
            <a:ext cx="959288" cy="956224"/>
            <a:chOff x="11261106" y="-78155"/>
            <a:chExt cx="959288" cy="956224"/>
          </a:xfrm>
        </p:grpSpPr>
        <p:pic>
          <p:nvPicPr>
            <p:cNvPr id="10" name="그림 9"/>
            <p:cNvPicPr>
              <a:picLocks noChangeAspect="1"/>
            </p:cNvPicPr>
            <p:nvPr/>
          </p:nvPicPr>
          <p:blipFill>
            <a:blip r:embed="rId2">
              <a:duotone>
                <a:prstClr val="black"/>
                <a:schemeClr val="accent5">
                  <a:tint val="45000"/>
                  <a:satMod val="400000"/>
                </a:schemeClr>
              </a:duotone>
            </a:blip>
            <a:stretch>
              <a:fillRect/>
            </a:stretch>
          </p:blipFill>
          <p:spPr>
            <a:xfrm rot="2700000">
              <a:off x="11262638" y="-79687"/>
              <a:ext cx="956224" cy="959288"/>
            </a:xfrm>
            <a:prstGeom prst="rect">
              <a:avLst/>
            </a:prstGeom>
          </p:spPr>
        </p:pic>
        <p:sp>
          <p:nvSpPr>
            <p:cNvPr id="11" name="모서리가 둥근 직사각형 10"/>
            <p:cNvSpPr/>
            <p:nvPr/>
          </p:nvSpPr>
          <p:spPr>
            <a:xfrm>
              <a:off x="11320922" y="6165"/>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grpSp>
      <p:sp>
        <p:nvSpPr>
          <p:cNvPr id="27" name="내용 개체 틀 2"/>
          <p:cNvSpPr>
            <a:spLocks noGrp="1"/>
          </p:cNvSpPr>
          <p:nvPr>
            <p:ph idx="1"/>
          </p:nvPr>
        </p:nvSpPr>
        <p:spPr>
          <a:xfrm>
            <a:off x="547914" y="1095402"/>
            <a:ext cx="4325028" cy="2657789"/>
          </a:xfrm>
        </p:spPr>
        <p:txBody>
          <a:bodyPr>
            <a:noAutofit/>
          </a:bodyPr>
          <a:lstStyle/>
          <a:p>
            <a:pPr marL="0" indent="0">
              <a:buNone/>
            </a:pPr>
            <a:r>
              <a:rPr lang="en-US" altLang="ko-KR" sz="1800" b="1" dirty="0">
                <a:latin typeface="리디바탕" panose="020B0600000101010101" pitchFamily="34" charset="-127"/>
                <a:ea typeface="리디바탕" panose="020B0600000101010101" pitchFamily="34" charset="-127"/>
                <a:cs typeface="Arial" panose="020B0604020202020204" pitchFamily="34" charset="0"/>
              </a:rPr>
              <a:t>Definition: </a:t>
            </a:r>
          </a:p>
          <a:p>
            <a:pPr marL="0" indent="0">
              <a:buNone/>
            </a:pPr>
            <a:r>
              <a:rPr lang="en-US" altLang="ko-KR" sz="1800" dirty="0">
                <a:latin typeface="리디바탕" panose="020B0600000101010101" pitchFamily="34" charset="-127"/>
                <a:ea typeface="리디바탕" panose="020B0600000101010101" pitchFamily="34" charset="-127"/>
                <a:cs typeface="Arial" panose="020B0604020202020204" pitchFamily="34" charset="0"/>
              </a:rPr>
              <a:t>Digital </a:t>
            </a:r>
            <a:r>
              <a:rPr lang="en-US" altLang="ko-KR" sz="1800" dirty="0">
                <a:solidFill>
                  <a:srgbClr val="0938FF"/>
                </a:solidFill>
                <a:latin typeface="리디바탕" panose="020B0600000101010101" pitchFamily="34" charset="-127"/>
                <a:ea typeface="리디바탕" panose="020B0600000101010101" pitchFamily="34" charset="-127"/>
                <a:cs typeface="Arial" panose="020B0604020202020204" pitchFamily="34" charset="0"/>
              </a:rPr>
              <a:t>nucleic acid sequence</a:t>
            </a:r>
            <a:r>
              <a:rPr lang="en-US" altLang="ko-KR" sz="1800" dirty="0">
                <a:latin typeface="리디바탕" panose="020B0600000101010101" pitchFamily="34" charset="-127"/>
                <a:ea typeface="리디바탕" panose="020B0600000101010101" pitchFamily="34" charset="-127"/>
                <a:cs typeface="Arial" panose="020B0604020202020204" pitchFamily="34" charset="0"/>
              </a:rPr>
              <a:t> database, </a:t>
            </a:r>
            <a:r>
              <a:rPr lang="en-US" altLang="ko-KR" sz="1800" dirty="0">
                <a:solidFill>
                  <a:srgbClr val="0938FF"/>
                </a:solidFill>
                <a:latin typeface="리디바탕" panose="020B0600000101010101" pitchFamily="34" charset="-127"/>
                <a:ea typeface="리디바탕" panose="020B0600000101010101" pitchFamily="34" charset="-127"/>
                <a:cs typeface="Arial" panose="020B0604020202020204" pitchFamily="34" charset="0"/>
              </a:rPr>
              <a:t>assembled</a:t>
            </a:r>
            <a:r>
              <a:rPr lang="en-US" altLang="ko-KR" sz="1800" dirty="0">
                <a:latin typeface="리디바탕" panose="020B0600000101010101" pitchFamily="34" charset="-127"/>
                <a:ea typeface="리디바탕" panose="020B0600000101010101" pitchFamily="34" charset="-127"/>
                <a:cs typeface="Arial" panose="020B0604020202020204" pitchFamily="34" charset="0"/>
              </a:rPr>
              <a:t> by scientists </a:t>
            </a:r>
            <a:r>
              <a:rPr lang="en-US" altLang="ko-KR" sz="1800" dirty="0">
                <a:solidFill>
                  <a:srgbClr val="0938FF"/>
                </a:solidFill>
                <a:latin typeface="리디바탕" panose="020B0600000101010101" pitchFamily="34" charset="-127"/>
                <a:ea typeface="리디바탕" panose="020B0600000101010101" pitchFamily="34" charset="-127"/>
                <a:cs typeface="Arial" panose="020B0604020202020204" pitchFamily="34" charset="0"/>
              </a:rPr>
              <a:t>as a representative example of the set of genes</a:t>
            </a:r>
            <a:r>
              <a:rPr lang="en-US" altLang="ko-KR" sz="1800" dirty="0">
                <a:latin typeface="리디바탕" panose="020B0600000101010101" pitchFamily="34" charset="-127"/>
                <a:ea typeface="리디바탕" panose="020B0600000101010101" pitchFamily="34" charset="-127"/>
                <a:cs typeface="Arial" panose="020B0604020202020204" pitchFamily="34" charset="0"/>
              </a:rPr>
              <a:t> in one idealized individual organism of a species</a:t>
            </a:r>
          </a:p>
          <a:p>
            <a:pPr marL="0" indent="0">
              <a:buNone/>
            </a:pPr>
            <a:r>
              <a:rPr lang="en-US" altLang="ko-KR" sz="1800" b="1" dirty="0">
                <a:latin typeface="리디바탕" panose="020B0600000101010101" pitchFamily="34" charset="-127"/>
                <a:ea typeface="리디바탕" panose="020B0600000101010101" pitchFamily="34" charset="-127"/>
                <a:cs typeface="Arial" panose="020B0604020202020204" pitchFamily="34" charset="0"/>
              </a:rPr>
              <a:t>Usage: </a:t>
            </a:r>
          </a:p>
          <a:p>
            <a:pPr marL="0" indent="0">
              <a:buNone/>
            </a:pPr>
            <a:r>
              <a:rPr lang="en-US" altLang="ko-KR" sz="1800" dirty="0">
                <a:latin typeface="리디바탕" panose="020B0600000101010101" pitchFamily="34" charset="-127"/>
                <a:ea typeface="리디바탕" panose="020B0600000101010101" pitchFamily="34" charset="-127"/>
                <a:cs typeface="Arial" panose="020B0604020202020204" pitchFamily="34" charset="0"/>
              </a:rPr>
              <a:t>Reference information of all set of genes, population genomics, comparative genomics…</a:t>
            </a:r>
          </a:p>
        </p:txBody>
      </p:sp>
      <p:cxnSp>
        <p:nvCxnSpPr>
          <p:cNvPr id="4" name="직선 연결선 3"/>
          <p:cNvCxnSpPr>
            <a:endCxn id="14" idx="12"/>
          </p:cNvCxnSpPr>
          <p:nvPr/>
        </p:nvCxnSpPr>
        <p:spPr>
          <a:xfrm flipV="1">
            <a:off x="2386837" y="4156547"/>
            <a:ext cx="1979616" cy="2104"/>
          </a:xfrm>
          <a:prstGeom prst="line">
            <a:avLst/>
          </a:prstGeom>
          <a:ln>
            <a:solidFill>
              <a:srgbClr val="091922"/>
            </a:solidFill>
            <a:prstDash val="dash"/>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flipV="1">
            <a:off x="1857692" y="5792926"/>
            <a:ext cx="1979616" cy="2104"/>
          </a:xfrm>
          <a:prstGeom prst="line">
            <a:avLst/>
          </a:prstGeom>
          <a:ln>
            <a:solidFill>
              <a:srgbClr val="091922"/>
            </a:solidFill>
            <a:prstDash val="dash"/>
          </a:ln>
        </p:spPr>
        <p:style>
          <a:lnRef idx="1">
            <a:schemeClr val="accent1"/>
          </a:lnRef>
          <a:fillRef idx="0">
            <a:schemeClr val="accent1"/>
          </a:fillRef>
          <a:effectRef idx="0">
            <a:schemeClr val="accent1"/>
          </a:effectRef>
          <a:fontRef idx="minor">
            <a:schemeClr val="tx1"/>
          </a:fontRef>
        </p:style>
      </p:cxnSp>
      <p:sp>
        <p:nvSpPr>
          <p:cNvPr id="28" name="직사각형 27"/>
          <p:cNvSpPr/>
          <p:nvPr/>
        </p:nvSpPr>
        <p:spPr>
          <a:xfrm>
            <a:off x="938230" y="6012597"/>
            <a:ext cx="3818539" cy="415498"/>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Reference genome assembly: </a:t>
            </a:r>
          </a:p>
          <a:p>
            <a:r>
              <a:rPr lang="en-US" altLang="ko-KR" sz="1050" dirty="0">
                <a:latin typeface="리디바탕" panose="020B0600000101010101" pitchFamily="34" charset="-127"/>
                <a:ea typeface="리디바탕" panose="020B0600000101010101" pitchFamily="34" charset="-127"/>
              </a:rPr>
              <a:t>representing the set of genes of a species</a:t>
            </a:r>
            <a:endParaRPr lang="ko-KR" altLang="en-US" sz="1050" dirty="0">
              <a:latin typeface="리디바탕" panose="020B0600000101010101" pitchFamily="34" charset="-127"/>
              <a:ea typeface="리디바탕" panose="020B0600000101010101" pitchFamily="34" charset="-127"/>
            </a:endParaRPr>
          </a:p>
        </p:txBody>
      </p:sp>
      <p:pic>
        <p:nvPicPr>
          <p:cNvPr id="20" name="그림 19"/>
          <p:cNvPicPr>
            <a:picLocks noChangeAspect="1"/>
          </p:cNvPicPr>
          <p:nvPr/>
        </p:nvPicPr>
        <p:blipFill>
          <a:blip r:embed="rId3">
            <a:lum bright="70000" contrast="-70000"/>
          </a:blip>
          <a:stretch>
            <a:fillRect/>
          </a:stretch>
        </p:blipFill>
        <p:spPr>
          <a:xfrm>
            <a:off x="55213" y="6488082"/>
            <a:ext cx="348093" cy="375147"/>
          </a:xfrm>
          <a:prstGeom prst="rect">
            <a:avLst/>
          </a:prstGeom>
        </p:spPr>
      </p:pic>
      <p:sp>
        <p:nvSpPr>
          <p:cNvPr id="12" name="슬라이드 번호 개체 틀 11"/>
          <p:cNvSpPr>
            <a:spLocks noGrp="1"/>
          </p:cNvSpPr>
          <p:nvPr>
            <p:ph type="sldNum" sz="quarter" idx="12"/>
          </p:nvPr>
        </p:nvSpPr>
        <p:spPr/>
        <p:txBody>
          <a:bodyPr/>
          <a:lstStyle/>
          <a:p>
            <a:fld id="{5B1A2C70-E979-4B06-803D-95206E9E193C}" type="slidenum">
              <a:rPr lang="ko-KR" altLang="en-US" smtClean="0"/>
              <a:t>6</a:t>
            </a:fld>
            <a:endParaRPr lang="ko-KR" altLang="en-US" dirty="0"/>
          </a:p>
        </p:txBody>
      </p:sp>
      <p:sp>
        <p:nvSpPr>
          <p:cNvPr id="21" name="직사각형 20"/>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2" name="내용 개체 틀 2">
            <a:extLst>
              <a:ext uri="{FF2B5EF4-FFF2-40B4-BE49-F238E27FC236}">
                <a16:creationId xmlns:a16="http://schemas.microsoft.com/office/drawing/2014/main" id="{89E1672A-716B-4ECF-ACE4-83438A5C120C}"/>
              </a:ext>
            </a:extLst>
          </p:cNvPr>
          <p:cNvSpPr txBox="1">
            <a:spLocks/>
          </p:cNvSpPr>
          <p:nvPr/>
        </p:nvSpPr>
        <p:spPr>
          <a:xfrm>
            <a:off x="5362982" y="1044357"/>
            <a:ext cx="5806986" cy="2657789"/>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1800" b="1" dirty="0">
                <a:latin typeface="리디바탕" panose="020B0600000101010101" pitchFamily="34" charset="-127"/>
                <a:ea typeface="리디바탕" panose="020B0600000101010101" pitchFamily="34" charset="-127"/>
                <a:cs typeface="Arial" panose="020B0604020202020204" pitchFamily="34" charset="0"/>
              </a:rPr>
              <a:t>How to produce?: </a:t>
            </a:r>
            <a:endParaRPr lang="en-US" altLang="ko-KR" sz="1800" dirty="0">
              <a:latin typeface="리디바탕" panose="020B0600000101010101" pitchFamily="34" charset="-127"/>
              <a:ea typeface="리디바탕" panose="020B0600000101010101" pitchFamily="34" charset="-127"/>
              <a:cs typeface="Arial" panose="020B0604020202020204" pitchFamily="34" charset="0"/>
            </a:endParaRPr>
          </a:p>
        </p:txBody>
      </p:sp>
      <p:pic>
        <p:nvPicPr>
          <p:cNvPr id="23" name="Picture 2" descr="Long walk to genomics: History and current approaches to genome sequencing  and assembly - ScienceDirect">
            <a:extLst>
              <a:ext uri="{FF2B5EF4-FFF2-40B4-BE49-F238E27FC236}">
                <a16:creationId xmlns:a16="http://schemas.microsoft.com/office/drawing/2014/main" id="{4A62FB6A-CF0C-4118-8B6A-843B84D1C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2982" y="4161409"/>
            <a:ext cx="6060018" cy="173471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omputational Biology Methods and Their Application to the Comparative  Genomics of Endocellular Symbiotic Bacteria of Insects | SpringerLink">
            <a:extLst>
              <a:ext uri="{FF2B5EF4-FFF2-40B4-BE49-F238E27FC236}">
                <a16:creationId xmlns:a16="http://schemas.microsoft.com/office/drawing/2014/main" id="{CEC7EB6D-C82A-4BC2-90A6-AF83579D26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23" t="3095" r="29440" b="54116"/>
          <a:stretch/>
        </p:blipFill>
        <p:spPr bwMode="auto">
          <a:xfrm>
            <a:off x="5460372" y="1713945"/>
            <a:ext cx="2031283" cy="1776924"/>
          </a:xfrm>
          <a:prstGeom prst="rect">
            <a:avLst/>
          </a:prstGeom>
          <a:noFill/>
          <a:extLst>
            <a:ext uri="{909E8E84-426E-40DD-AFC4-6F175D3DCCD1}">
              <a14:hiddenFill xmlns:a14="http://schemas.microsoft.com/office/drawing/2010/main">
                <a:solidFill>
                  <a:srgbClr val="FFFFFF"/>
                </a:solidFill>
              </a14:hiddenFill>
            </a:ext>
          </a:extLst>
        </p:spPr>
      </p:pic>
      <p:sp>
        <p:nvSpPr>
          <p:cNvPr id="25" name="직사각형 24">
            <a:extLst>
              <a:ext uri="{FF2B5EF4-FFF2-40B4-BE49-F238E27FC236}">
                <a16:creationId xmlns:a16="http://schemas.microsoft.com/office/drawing/2014/main" id="{1BE5B2F6-33F6-4764-B77F-525D7EB5B383}"/>
              </a:ext>
            </a:extLst>
          </p:cNvPr>
          <p:cNvSpPr/>
          <p:nvPr/>
        </p:nvSpPr>
        <p:spPr>
          <a:xfrm>
            <a:off x="5362982" y="3540054"/>
            <a:ext cx="3607354" cy="253916"/>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Summary of assembling genome sequences</a:t>
            </a:r>
            <a:endParaRPr lang="ko-KR" altLang="en-US" sz="1050" dirty="0">
              <a:latin typeface="리디바탕" panose="020B0600000101010101" pitchFamily="34" charset="-127"/>
              <a:ea typeface="리디바탕" panose="020B0600000101010101" pitchFamily="34" charset="-127"/>
            </a:endParaRPr>
          </a:p>
        </p:txBody>
      </p:sp>
      <p:sp>
        <p:nvSpPr>
          <p:cNvPr id="29" name="직사각형 28">
            <a:extLst>
              <a:ext uri="{FF2B5EF4-FFF2-40B4-BE49-F238E27FC236}">
                <a16:creationId xmlns:a16="http://schemas.microsoft.com/office/drawing/2014/main" id="{630B5141-C198-4E9E-A4F0-897849C9C314}"/>
              </a:ext>
            </a:extLst>
          </p:cNvPr>
          <p:cNvSpPr/>
          <p:nvPr/>
        </p:nvSpPr>
        <p:spPr>
          <a:xfrm>
            <a:off x="7511860" y="1737004"/>
            <a:ext cx="1408160" cy="246221"/>
          </a:xfrm>
          <a:prstGeom prst="rect">
            <a:avLst/>
          </a:prstGeom>
        </p:spPr>
        <p:txBody>
          <a:bodyPr wrap="square">
            <a:spAutoFit/>
          </a:bodyPr>
          <a:lstStyle/>
          <a:p>
            <a:r>
              <a:rPr lang="en-US" altLang="ko-KR" sz="1000" b="1" dirty="0">
                <a:solidFill>
                  <a:schemeClr val="bg1">
                    <a:lumMod val="50000"/>
                  </a:schemeClr>
                </a:solidFill>
                <a:latin typeface="리디바탕" panose="020B0600000101010101" pitchFamily="34" charset="-127"/>
                <a:ea typeface="리디바탕" panose="020B0600000101010101" pitchFamily="34" charset="-127"/>
              </a:rPr>
              <a:t>DNA sequences</a:t>
            </a:r>
            <a:endParaRPr lang="ko-KR" altLang="en-US" sz="1000" dirty="0">
              <a:solidFill>
                <a:schemeClr val="bg1">
                  <a:lumMod val="50000"/>
                </a:schemeClr>
              </a:solidFill>
              <a:latin typeface="리디바탕" panose="020B0600000101010101" pitchFamily="34" charset="-127"/>
              <a:ea typeface="리디바탕" panose="020B0600000101010101" pitchFamily="34" charset="-127"/>
            </a:endParaRPr>
          </a:p>
        </p:txBody>
      </p:sp>
      <p:sp>
        <p:nvSpPr>
          <p:cNvPr id="30" name="직사각형 29">
            <a:extLst>
              <a:ext uri="{FF2B5EF4-FFF2-40B4-BE49-F238E27FC236}">
                <a16:creationId xmlns:a16="http://schemas.microsoft.com/office/drawing/2014/main" id="{EEFDCB54-A3EF-4A37-B291-5CD242C3281E}"/>
              </a:ext>
            </a:extLst>
          </p:cNvPr>
          <p:cNvSpPr/>
          <p:nvPr/>
        </p:nvSpPr>
        <p:spPr>
          <a:xfrm>
            <a:off x="7511860" y="2155144"/>
            <a:ext cx="1408160" cy="400110"/>
          </a:xfrm>
          <a:prstGeom prst="rect">
            <a:avLst/>
          </a:prstGeom>
        </p:spPr>
        <p:txBody>
          <a:bodyPr wrap="square">
            <a:spAutoFit/>
          </a:bodyPr>
          <a:lstStyle/>
          <a:p>
            <a:r>
              <a:rPr lang="en-US" altLang="ko-KR" sz="1000" b="1" dirty="0">
                <a:solidFill>
                  <a:schemeClr val="bg1">
                    <a:lumMod val="50000"/>
                  </a:schemeClr>
                </a:solidFill>
                <a:latin typeface="리디바탕" panose="020B0600000101010101" pitchFamily="34" charset="-127"/>
                <a:ea typeface="리디바탕" panose="020B0600000101010101" pitchFamily="34" charset="-127"/>
              </a:rPr>
              <a:t>Producing reads and </a:t>
            </a:r>
            <a:r>
              <a:rPr lang="en-US" altLang="ko-KR" sz="1000" b="1" dirty="0" err="1">
                <a:solidFill>
                  <a:schemeClr val="bg1">
                    <a:lumMod val="50000"/>
                  </a:schemeClr>
                </a:solidFill>
                <a:latin typeface="리디바탕" panose="020B0600000101010101" pitchFamily="34" charset="-127"/>
                <a:ea typeface="리디바탕" panose="020B0600000101010101" pitchFamily="34" charset="-127"/>
              </a:rPr>
              <a:t>contigs</a:t>
            </a:r>
            <a:endParaRPr lang="ko-KR" altLang="en-US" sz="1000" dirty="0">
              <a:solidFill>
                <a:schemeClr val="bg1">
                  <a:lumMod val="50000"/>
                </a:schemeClr>
              </a:solidFill>
              <a:latin typeface="리디바탕" panose="020B0600000101010101" pitchFamily="34" charset="-127"/>
              <a:ea typeface="리디바탕" panose="020B0600000101010101" pitchFamily="34" charset="-127"/>
            </a:endParaRPr>
          </a:p>
        </p:txBody>
      </p:sp>
      <p:sp>
        <p:nvSpPr>
          <p:cNvPr id="31" name="직사각형 30">
            <a:extLst>
              <a:ext uri="{FF2B5EF4-FFF2-40B4-BE49-F238E27FC236}">
                <a16:creationId xmlns:a16="http://schemas.microsoft.com/office/drawing/2014/main" id="{2B5DD0D6-12FB-460C-8803-90FF79759A89}"/>
              </a:ext>
            </a:extLst>
          </p:cNvPr>
          <p:cNvSpPr/>
          <p:nvPr/>
        </p:nvSpPr>
        <p:spPr>
          <a:xfrm>
            <a:off x="7511860" y="2861608"/>
            <a:ext cx="1408160" cy="246221"/>
          </a:xfrm>
          <a:prstGeom prst="rect">
            <a:avLst/>
          </a:prstGeom>
        </p:spPr>
        <p:txBody>
          <a:bodyPr wrap="square">
            <a:spAutoFit/>
          </a:bodyPr>
          <a:lstStyle/>
          <a:p>
            <a:r>
              <a:rPr lang="en-US" altLang="ko-KR" sz="1000" b="1" dirty="0">
                <a:solidFill>
                  <a:schemeClr val="bg1">
                    <a:lumMod val="50000"/>
                  </a:schemeClr>
                </a:solidFill>
                <a:latin typeface="리디바탕" panose="020B0600000101010101" pitchFamily="34" charset="-127"/>
                <a:ea typeface="리디바탕" panose="020B0600000101010101" pitchFamily="34" charset="-127"/>
              </a:rPr>
              <a:t>Scaffolding</a:t>
            </a:r>
            <a:endParaRPr lang="ko-KR" altLang="en-US" sz="1000" dirty="0">
              <a:solidFill>
                <a:schemeClr val="bg1">
                  <a:lumMod val="50000"/>
                </a:schemeClr>
              </a:solidFill>
              <a:latin typeface="리디바탕" panose="020B0600000101010101" pitchFamily="34" charset="-127"/>
              <a:ea typeface="리디바탕" panose="020B0600000101010101" pitchFamily="34" charset="-127"/>
            </a:endParaRPr>
          </a:p>
        </p:txBody>
      </p:sp>
      <p:sp>
        <p:nvSpPr>
          <p:cNvPr id="32" name="직사각형 31">
            <a:extLst>
              <a:ext uri="{FF2B5EF4-FFF2-40B4-BE49-F238E27FC236}">
                <a16:creationId xmlns:a16="http://schemas.microsoft.com/office/drawing/2014/main" id="{E8FCCB64-DAC9-40F9-BACD-A6E01FAD31C5}"/>
              </a:ext>
            </a:extLst>
          </p:cNvPr>
          <p:cNvSpPr/>
          <p:nvPr/>
        </p:nvSpPr>
        <p:spPr>
          <a:xfrm>
            <a:off x="7516725" y="3263334"/>
            <a:ext cx="2020348" cy="246221"/>
          </a:xfrm>
          <a:prstGeom prst="rect">
            <a:avLst/>
          </a:prstGeom>
        </p:spPr>
        <p:txBody>
          <a:bodyPr wrap="square">
            <a:spAutoFit/>
          </a:bodyPr>
          <a:lstStyle/>
          <a:p>
            <a:r>
              <a:rPr lang="en-US" altLang="ko-KR" sz="1000" b="1" dirty="0">
                <a:solidFill>
                  <a:schemeClr val="bg1">
                    <a:lumMod val="50000"/>
                  </a:schemeClr>
                </a:solidFill>
                <a:latin typeface="리디바탕" panose="020B0600000101010101" pitchFamily="34" charset="-127"/>
                <a:ea typeface="리디바탕" panose="020B0600000101010101" pitchFamily="34" charset="-127"/>
              </a:rPr>
              <a:t>Final genome assembly</a:t>
            </a:r>
            <a:endParaRPr lang="ko-KR" altLang="en-US" sz="1000" dirty="0">
              <a:solidFill>
                <a:schemeClr val="bg1">
                  <a:lumMod val="50000"/>
                </a:schemeClr>
              </a:solidFill>
              <a:latin typeface="리디바탕" panose="020B0600000101010101" pitchFamily="34" charset="-127"/>
              <a:ea typeface="리디바탕" panose="020B0600000101010101" pitchFamily="34" charset="-127"/>
            </a:endParaRPr>
          </a:p>
        </p:txBody>
      </p:sp>
      <p:sp>
        <p:nvSpPr>
          <p:cNvPr id="33" name="직사각형 32">
            <a:extLst>
              <a:ext uri="{FF2B5EF4-FFF2-40B4-BE49-F238E27FC236}">
                <a16:creationId xmlns:a16="http://schemas.microsoft.com/office/drawing/2014/main" id="{B57C4CCA-6358-412B-BD49-BE1A09BC47AD}"/>
              </a:ext>
            </a:extLst>
          </p:cNvPr>
          <p:cNvSpPr/>
          <p:nvPr/>
        </p:nvSpPr>
        <p:spPr>
          <a:xfrm>
            <a:off x="5362982" y="6075139"/>
            <a:ext cx="7302125" cy="253916"/>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Pipeline to produce a high-quality genome assembly with various techniques (</a:t>
            </a:r>
            <a:r>
              <a:rPr lang="en-US" altLang="ko-KR" sz="1050" dirty="0" err="1">
                <a:latin typeface="리디바탕" panose="020B0600000101010101" pitchFamily="34" charset="-127"/>
                <a:ea typeface="리디바탕" panose="020B0600000101010101" pitchFamily="34" charset="-127"/>
              </a:rPr>
              <a:t>Giani</a:t>
            </a:r>
            <a:r>
              <a:rPr lang="en-US" altLang="ko-KR" sz="1050" dirty="0">
                <a:latin typeface="리디바탕" panose="020B0600000101010101" pitchFamily="34" charset="-127"/>
                <a:ea typeface="리디바탕" panose="020B0600000101010101" pitchFamily="34" charset="-127"/>
              </a:rPr>
              <a:t> et al., 2020</a:t>
            </a:r>
            <a:r>
              <a:rPr lang="en-US" altLang="ko-KR" sz="1050" b="1" dirty="0">
                <a:latin typeface="리디바탕" panose="020B0600000101010101" pitchFamily="34" charset="-127"/>
                <a:ea typeface="리디바탕" panose="020B0600000101010101" pitchFamily="34" charset="-127"/>
              </a:rPr>
              <a:t>)</a:t>
            </a:r>
            <a:endParaRPr lang="ko-KR" altLang="en-US" sz="1050" dirty="0">
              <a:latin typeface="리디바탕" panose="020B0600000101010101" pitchFamily="34" charset="-127"/>
              <a:ea typeface="리디바탕" panose="020B0600000101010101" pitchFamily="34" charset="-127"/>
            </a:endParaRPr>
          </a:p>
        </p:txBody>
      </p:sp>
      <p:sp>
        <p:nvSpPr>
          <p:cNvPr id="34" name="직사각형 33">
            <a:extLst>
              <a:ext uri="{FF2B5EF4-FFF2-40B4-BE49-F238E27FC236}">
                <a16:creationId xmlns:a16="http://schemas.microsoft.com/office/drawing/2014/main" id="{F49696CD-D89C-42BD-98B2-6B260EC4B7C2}"/>
              </a:ext>
            </a:extLst>
          </p:cNvPr>
          <p:cNvSpPr/>
          <p:nvPr/>
        </p:nvSpPr>
        <p:spPr>
          <a:xfrm>
            <a:off x="458518" y="6572192"/>
            <a:ext cx="10604995" cy="215444"/>
          </a:xfrm>
          <a:prstGeom prst="rect">
            <a:avLst/>
          </a:prstGeom>
        </p:spPr>
        <p:txBody>
          <a:bodyPr wrap="square">
            <a:spAutoFit/>
          </a:bodyPr>
          <a:lstStyle/>
          <a:p>
            <a:r>
              <a:rPr lang="en-US" altLang="ko-KR" sz="800" dirty="0" err="1">
                <a:solidFill>
                  <a:schemeClr val="bg1"/>
                </a:solidFill>
              </a:rPr>
              <a:t>Giani</a:t>
            </a:r>
            <a:r>
              <a:rPr lang="en-US" altLang="ko-KR" sz="800" dirty="0">
                <a:solidFill>
                  <a:schemeClr val="bg1"/>
                </a:solidFill>
              </a:rPr>
              <a:t>, A. M., Gallo, G. R., </a:t>
            </a:r>
            <a:r>
              <a:rPr lang="en-US" altLang="ko-KR" sz="800" dirty="0" err="1">
                <a:solidFill>
                  <a:schemeClr val="bg1"/>
                </a:solidFill>
              </a:rPr>
              <a:t>Gianfranceschi</a:t>
            </a:r>
            <a:r>
              <a:rPr lang="en-US" altLang="ko-KR" sz="800" dirty="0">
                <a:solidFill>
                  <a:schemeClr val="bg1"/>
                </a:solidFill>
              </a:rPr>
              <a:t>, L., &amp; </a:t>
            </a:r>
            <a:r>
              <a:rPr lang="en-US" altLang="ko-KR" sz="800" dirty="0" err="1">
                <a:solidFill>
                  <a:schemeClr val="bg1"/>
                </a:solidFill>
              </a:rPr>
              <a:t>Formenti</a:t>
            </a:r>
            <a:r>
              <a:rPr lang="en-US" altLang="ko-KR" sz="800" dirty="0">
                <a:solidFill>
                  <a:schemeClr val="bg1"/>
                </a:solidFill>
              </a:rPr>
              <a:t>, G. (2020). </a:t>
            </a:r>
            <a:r>
              <a:rPr lang="en-US" altLang="ko-KR" sz="800" dirty="0" smtClean="0">
                <a:solidFill>
                  <a:schemeClr val="bg1"/>
                </a:solidFill>
              </a:rPr>
              <a:t> Long </a:t>
            </a:r>
            <a:r>
              <a:rPr lang="en-US" altLang="ko-KR" sz="800" dirty="0">
                <a:solidFill>
                  <a:schemeClr val="bg1"/>
                </a:solidFill>
              </a:rPr>
              <a:t>walk to genomics: History and current approaches to genome sequencing and assembly. Computational and structural biotechnology journal, 18, 9-19.</a:t>
            </a:r>
            <a:endParaRPr lang="ko-KR" altLang="en-US" sz="800" dirty="0">
              <a:solidFill>
                <a:schemeClr val="bg1"/>
              </a:solidFill>
            </a:endParaRPr>
          </a:p>
        </p:txBody>
      </p:sp>
      <p:sp>
        <p:nvSpPr>
          <p:cNvPr id="35" name="TextBox 34">
            <a:extLst>
              <a:ext uri="{FF2B5EF4-FFF2-40B4-BE49-F238E27FC236}">
                <a16:creationId xmlns:a16="http://schemas.microsoft.com/office/drawing/2014/main" id="{CB7FB103-3815-4EC5-9CE1-B46F1816095C}"/>
              </a:ext>
            </a:extLst>
          </p:cNvPr>
          <p:cNvSpPr txBox="1"/>
          <p:nvPr/>
        </p:nvSpPr>
        <p:spPr>
          <a:xfrm>
            <a:off x="9259186" y="1647313"/>
            <a:ext cx="2727229" cy="1815882"/>
          </a:xfrm>
          <a:prstGeom prst="rect">
            <a:avLst/>
          </a:prstGeom>
          <a:noFill/>
        </p:spPr>
        <p:txBody>
          <a:bodyPr wrap="square">
            <a:spAutoFit/>
          </a:bodyPr>
          <a:lstStyle/>
          <a:p>
            <a:pPr marL="0" indent="0">
              <a:buFont typeface="Arial" panose="020B0604020202020204" pitchFamily="34" charset="0"/>
              <a:buNone/>
            </a:pPr>
            <a:r>
              <a:rPr lang="en-US" altLang="ko-KR" sz="1600" b="1" dirty="0">
                <a:latin typeface="리디바탕" panose="020B0600000101010101" pitchFamily="34" charset="-127"/>
                <a:ea typeface="리디바탕" panose="020B0600000101010101" pitchFamily="34" charset="-127"/>
                <a:cs typeface="Arial" panose="020B0604020202020204" pitchFamily="34" charset="0"/>
              </a:rPr>
              <a:t>Factors affecting assembly quality:</a:t>
            </a:r>
          </a:p>
          <a:p>
            <a:pPr marL="285750" indent="-285750">
              <a:buFontTx/>
              <a:buChar char="-"/>
            </a:pPr>
            <a:r>
              <a:rPr lang="en-US" altLang="ko-KR" sz="1600" b="1" dirty="0">
                <a:solidFill>
                  <a:srgbClr val="FF0000"/>
                </a:solidFill>
                <a:latin typeface="리디바탕" panose="020B0600000101010101" pitchFamily="34" charset="-127"/>
                <a:ea typeface="리디바탕" panose="020B0600000101010101" pitchFamily="34" charset="-127"/>
                <a:cs typeface="Arial" panose="020B0604020202020204" pitchFamily="34" charset="0"/>
              </a:rPr>
              <a:t>Sequencing platforms</a:t>
            </a:r>
          </a:p>
          <a:p>
            <a:pPr marL="285750" indent="-285750">
              <a:buFontTx/>
              <a:buChar char="-"/>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Genome size</a:t>
            </a:r>
          </a:p>
          <a:p>
            <a:pPr marL="285750" indent="-285750">
              <a:buFontTx/>
              <a:buChar char="-"/>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Sample quality</a:t>
            </a:r>
          </a:p>
          <a:p>
            <a:pPr marL="285750" indent="-285750">
              <a:buFontTx/>
              <a:buChar char="-"/>
            </a:pPr>
            <a:r>
              <a:rPr lang="en-US" altLang="ko-KR" sz="1600" dirty="0">
                <a:latin typeface="리디바탕" panose="020B0600000101010101" pitchFamily="34" charset="-127"/>
                <a:ea typeface="리디바탕" panose="020B0600000101010101" pitchFamily="34" charset="-127"/>
                <a:cs typeface="Arial" panose="020B0604020202020204" pitchFamily="34" charset="0"/>
              </a:rPr>
              <a:t>Assembly algorithm</a:t>
            </a:r>
          </a:p>
          <a:p>
            <a:r>
              <a:rPr lang="en-US" altLang="ko-KR" sz="1600" dirty="0">
                <a:latin typeface="리디바탕" panose="020B0600000101010101" pitchFamily="34" charset="-127"/>
                <a:ea typeface="리디바탕" panose="020B0600000101010101" pitchFamily="34" charset="-127"/>
                <a:cs typeface="Arial" panose="020B0604020202020204" pitchFamily="34" charset="0"/>
              </a:rPr>
              <a:t>…</a:t>
            </a:r>
          </a:p>
        </p:txBody>
      </p:sp>
      <p:pic>
        <p:nvPicPr>
          <p:cNvPr id="3" name="그림 2"/>
          <p:cNvPicPr>
            <a:picLocks noChangeAspect="1"/>
          </p:cNvPicPr>
          <p:nvPr/>
        </p:nvPicPr>
        <p:blipFill>
          <a:blip r:embed="rId6"/>
          <a:stretch>
            <a:fillRect/>
          </a:stretch>
        </p:blipFill>
        <p:spPr>
          <a:xfrm>
            <a:off x="732104" y="4077101"/>
            <a:ext cx="3956647" cy="1719221"/>
          </a:xfrm>
          <a:prstGeom prst="rect">
            <a:avLst/>
          </a:prstGeom>
        </p:spPr>
      </p:pic>
    </p:spTree>
    <p:extLst>
      <p:ext uri="{BB962C8B-B14F-4D97-AF65-F5344CB8AC3E}">
        <p14:creationId xmlns:p14="http://schemas.microsoft.com/office/powerpoint/2010/main" val="2624975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id="{E46D3972-F7E5-4FD7-9166-ADF5BA6FEA33}"/>
              </a:ext>
            </a:extLst>
          </p:cNvPr>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4" name="슬라이드 번호 개체 틀 3">
            <a:extLst>
              <a:ext uri="{FF2B5EF4-FFF2-40B4-BE49-F238E27FC236}">
                <a16:creationId xmlns:a16="http://schemas.microsoft.com/office/drawing/2014/main" id="{B251BA43-5F2E-41DA-AA83-D5034145A138}"/>
              </a:ext>
            </a:extLst>
          </p:cNvPr>
          <p:cNvSpPr>
            <a:spLocks noGrp="1"/>
          </p:cNvSpPr>
          <p:nvPr>
            <p:ph type="sldNum" sz="quarter" idx="12"/>
          </p:nvPr>
        </p:nvSpPr>
        <p:spPr/>
        <p:txBody>
          <a:bodyPr/>
          <a:lstStyle/>
          <a:p>
            <a:fld id="{5B1A2C70-E979-4B06-803D-95206E9E193C}" type="slidenum">
              <a:rPr lang="ko-KR" altLang="en-US" smtClean="0"/>
              <a:t>7</a:t>
            </a:fld>
            <a:endParaRPr lang="ko-KR" altLang="en-US" dirty="0"/>
          </a:p>
        </p:txBody>
      </p:sp>
      <p:grpSp>
        <p:nvGrpSpPr>
          <p:cNvPr id="42" name="그룹 41">
            <a:extLst>
              <a:ext uri="{FF2B5EF4-FFF2-40B4-BE49-F238E27FC236}">
                <a16:creationId xmlns:a16="http://schemas.microsoft.com/office/drawing/2014/main" id="{DA0F289F-0E00-44AB-B361-D86E667DB536}"/>
              </a:ext>
            </a:extLst>
          </p:cNvPr>
          <p:cNvGrpSpPr/>
          <p:nvPr/>
        </p:nvGrpSpPr>
        <p:grpSpPr>
          <a:xfrm>
            <a:off x="1114205" y="1044357"/>
            <a:ext cx="9963589" cy="5278284"/>
            <a:chOff x="71662" y="1652629"/>
            <a:chExt cx="8991118" cy="4763110"/>
          </a:xfrm>
        </p:grpSpPr>
        <p:sp>
          <p:nvSpPr>
            <p:cNvPr id="5" name="모서리가 둥근 직사각형 42">
              <a:extLst>
                <a:ext uri="{FF2B5EF4-FFF2-40B4-BE49-F238E27FC236}">
                  <a16:creationId xmlns:a16="http://schemas.microsoft.com/office/drawing/2014/main" id="{E76D01A1-2CA7-458C-870B-84C278D64353}"/>
                </a:ext>
              </a:extLst>
            </p:cNvPr>
            <p:cNvSpPr/>
            <p:nvPr/>
          </p:nvSpPr>
          <p:spPr>
            <a:xfrm>
              <a:off x="71662" y="1821902"/>
              <a:ext cx="3380994" cy="4593837"/>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6" name="사각형: 둥근 모서리 148">
              <a:extLst>
                <a:ext uri="{FF2B5EF4-FFF2-40B4-BE49-F238E27FC236}">
                  <a16:creationId xmlns:a16="http://schemas.microsoft.com/office/drawing/2014/main" id="{1857C6D2-2397-4B07-8902-04C90A9DDFF0}"/>
                </a:ext>
              </a:extLst>
            </p:cNvPr>
            <p:cNvSpPr/>
            <p:nvPr/>
          </p:nvSpPr>
          <p:spPr>
            <a:xfrm>
              <a:off x="161485" y="1655651"/>
              <a:ext cx="2651700"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mn-ea"/>
                  <a:cs typeface="Arial" panose="020B0604020202020204" pitchFamily="34" charset="0"/>
                </a:rPr>
                <a:t>Short read-length platforms</a:t>
              </a:r>
            </a:p>
          </p:txBody>
        </p:sp>
        <p:sp>
          <p:nvSpPr>
            <p:cNvPr id="7" name="모서리가 둥근 직사각형 42">
              <a:extLst>
                <a:ext uri="{FF2B5EF4-FFF2-40B4-BE49-F238E27FC236}">
                  <a16:creationId xmlns:a16="http://schemas.microsoft.com/office/drawing/2014/main" id="{962EF55E-E8C7-4A0C-988D-778754EC0959}"/>
                </a:ext>
              </a:extLst>
            </p:cNvPr>
            <p:cNvSpPr/>
            <p:nvPr/>
          </p:nvSpPr>
          <p:spPr>
            <a:xfrm>
              <a:off x="4274303" y="1821902"/>
              <a:ext cx="4770640" cy="2181825"/>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8" name="모서리가 둥근 직사각형 42">
              <a:extLst>
                <a:ext uri="{FF2B5EF4-FFF2-40B4-BE49-F238E27FC236}">
                  <a16:creationId xmlns:a16="http://schemas.microsoft.com/office/drawing/2014/main" id="{6DA19271-E44A-4B81-992D-F96812D3DE50}"/>
                </a:ext>
              </a:extLst>
            </p:cNvPr>
            <p:cNvSpPr/>
            <p:nvPr/>
          </p:nvSpPr>
          <p:spPr>
            <a:xfrm>
              <a:off x="4274303" y="4184522"/>
              <a:ext cx="4770640" cy="2161668"/>
            </a:xfrm>
            <a:prstGeom prst="roundRect">
              <a:avLst>
                <a:gd name="adj" fmla="val 358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ea"/>
                <a:cs typeface="Arial" panose="020B0604020202020204" pitchFamily="34" charset="0"/>
              </a:endParaRPr>
            </a:p>
          </p:txBody>
        </p:sp>
        <p:sp>
          <p:nvSpPr>
            <p:cNvPr id="9" name="오른쪽 화살표 1">
              <a:extLst>
                <a:ext uri="{FF2B5EF4-FFF2-40B4-BE49-F238E27FC236}">
                  <a16:creationId xmlns:a16="http://schemas.microsoft.com/office/drawing/2014/main" id="{734F7E2C-9B7C-46D8-A9B7-1846B2727CA5}"/>
                </a:ext>
              </a:extLst>
            </p:cNvPr>
            <p:cNvSpPr/>
            <p:nvPr/>
          </p:nvSpPr>
          <p:spPr>
            <a:xfrm>
              <a:off x="3688427" y="2738779"/>
              <a:ext cx="349135" cy="55657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0" name="오른쪽 화살표 36">
              <a:extLst>
                <a:ext uri="{FF2B5EF4-FFF2-40B4-BE49-F238E27FC236}">
                  <a16:creationId xmlns:a16="http://schemas.microsoft.com/office/drawing/2014/main" id="{7D90D1E7-64FE-4473-96C3-72F0C0DAE0D7}"/>
                </a:ext>
              </a:extLst>
            </p:cNvPr>
            <p:cNvSpPr/>
            <p:nvPr/>
          </p:nvSpPr>
          <p:spPr>
            <a:xfrm>
              <a:off x="3688427" y="4973506"/>
              <a:ext cx="349135" cy="55657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1" name="사각형: 둥근 모서리 148">
              <a:extLst>
                <a:ext uri="{FF2B5EF4-FFF2-40B4-BE49-F238E27FC236}">
                  <a16:creationId xmlns:a16="http://schemas.microsoft.com/office/drawing/2014/main" id="{09165E0B-A77F-4CAC-B83A-BBDFAAC6D88D}"/>
                </a:ext>
              </a:extLst>
            </p:cNvPr>
            <p:cNvSpPr/>
            <p:nvPr/>
          </p:nvSpPr>
          <p:spPr>
            <a:xfrm>
              <a:off x="4360948" y="1652629"/>
              <a:ext cx="2231045"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mn-ea"/>
                  <a:cs typeface="Arial" panose="020B0604020202020204" pitchFamily="34" charset="0"/>
                </a:rPr>
                <a:t>Long-read sequencing</a:t>
              </a:r>
            </a:p>
          </p:txBody>
        </p:sp>
        <p:sp>
          <p:nvSpPr>
            <p:cNvPr id="12" name="사각형: 둥근 모서리 148">
              <a:extLst>
                <a:ext uri="{FF2B5EF4-FFF2-40B4-BE49-F238E27FC236}">
                  <a16:creationId xmlns:a16="http://schemas.microsoft.com/office/drawing/2014/main" id="{A9336D2B-A2BB-4F87-9113-54F9121F55D7}"/>
                </a:ext>
              </a:extLst>
            </p:cNvPr>
            <p:cNvSpPr/>
            <p:nvPr/>
          </p:nvSpPr>
          <p:spPr>
            <a:xfrm>
              <a:off x="4360948" y="4124899"/>
              <a:ext cx="2231045" cy="276999"/>
            </a:xfrm>
            <a:prstGeom prst="roundRect">
              <a:avLst>
                <a:gd name="adj" fmla="val 2547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solidFill>
                  <a:latin typeface="+mn-ea"/>
                  <a:cs typeface="Arial" panose="020B0604020202020204" pitchFamily="34" charset="0"/>
                </a:rPr>
                <a:t>Long-range sequencing</a:t>
              </a:r>
            </a:p>
          </p:txBody>
        </p:sp>
        <p:pic>
          <p:nvPicPr>
            <p:cNvPr id="13" name="Picture 8" descr="PacBio Sequel Systems - PacBio">
              <a:extLst>
                <a:ext uri="{FF2B5EF4-FFF2-40B4-BE49-F238E27FC236}">
                  <a16:creationId xmlns:a16="http://schemas.microsoft.com/office/drawing/2014/main" id="{1675CC22-FF8C-40E0-B3A6-08FD53CC0D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2484" y="1918146"/>
              <a:ext cx="1363493" cy="532898"/>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BAE1786D-46B2-4DED-8DAB-F9B91714E139}"/>
                </a:ext>
              </a:extLst>
            </p:cNvPr>
            <p:cNvSpPr/>
            <p:nvPr/>
          </p:nvSpPr>
          <p:spPr>
            <a:xfrm>
              <a:off x="3452655" y="2477169"/>
              <a:ext cx="950311" cy="261610"/>
            </a:xfrm>
            <a:prstGeom prst="rect">
              <a:avLst/>
            </a:prstGeom>
          </p:spPr>
          <p:txBody>
            <a:bodyPr wrap="square">
              <a:spAutoFit/>
            </a:bodyPr>
            <a:lstStyle/>
            <a:p>
              <a:r>
                <a:rPr lang="en-US" altLang="ko-KR" sz="1100" b="1" dirty="0">
                  <a:latin typeface="+mn-ea"/>
                  <a:cs typeface="Arial" panose="020B0604020202020204" pitchFamily="34" charset="0"/>
                </a:rPr>
                <a:t>Long read</a:t>
              </a:r>
            </a:p>
          </p:txBody>
        </p:sp>
        <p:pic>
          <p:nvPicPr>
            <p:cNvPr id="15" name="Picture 4" descr="10x Genomics - Wikipedia">
              <a:extLst>
                <a:ext uri="{FF2B5EF4-FFF2-40B4-BE49-F238E27FC236}">
                  <a16:creationId xmlns:a16="http://schemas.microsoft.com/office/drawing/2014/main" id="{9AD852BB-AD67-4E02-8884-8927269D9B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2710" y="4417627"/>
              <a:ext cx="703643" cy="4544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Arima Genomics Completes Early Access Program and Launches the Arima-HiC  Platform | Business Wire">
              <a:extLst>
                <a:ext uri="{FF2B5EF4-FFF2-40B4-BE49-F238E27FC236}">
                  <a16:creationId xmlns:a16="http://schemas.microsoft.com/office/drawing/2014/main" id="{8937D5ED-0525-4097-906B-009C572DDBA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6397" b="22394"/>
            <a:stretch/>
          </p:blipFill>
          <p:spPr bwMode="auto">
            <a:xfrm>
              <a:off x="7491381" y="4475218"/>
              <a:ext cx="1267921" cy="339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Bionano Genomics Announces the Kick-Off of its Next-Generation Cytogenomics  Symposium, The Largest Event Yet to Showcase Saphyr's Utility in Genome  Analysis for Genetic Disease and Cancer">
              <a:extLst>
                <a:ext uri="{FF2B5EF4-FFF2-40B4-BE49-F238E27FC236}">
                  <a16:creationId xmlns:a16="http://schemas.microsoft.com/office/drawing/2014/main" id="{0A5F8118-7376-41FF-8B41-E4CF7B1EBE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7515" y="4447330"/>
              <a:ext cx="1168955" cy="346045"/>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275A645B-F19D-4FF4-86CA-1C66CE917640}"/>
                </a:ext>
              </a:extLst>
            </p:cNvPr>
            <p:cNvSpPr/>
            <p:nvPr/>
          </p:nvSpPr>
          <p:spPr>
            <a:xfrm>
              <a:off x="3409994" y="4712001"/>
              <a:ext cx="950311" cy="261610"/>
            </a:xfrm>
            <a:prstGeom prst="rect">
              <a:avLst/>
            </a:prstGeom>
          </p:spPr>
          <p:txBody>
            <a:bodyPr wrap="square">
              <a:spAutoFit/>
            </a:bodyPr>
            <a:lstStyle/>
            <a:p>
              <a:r>
                <a:rPr lang="en-US" altLang="ko-KR" sz="1100" b="1" dirty="0">
                  <a:latin typeface="+mn-ea"/>
                  <a:cs typeface="Arial" panose="020B0604020202020204" pitchFamily="34" charset="0"/>
                </a:rPr>
                <a:t>Long range</a:t>
              </a:r>
            </a:p>
          </p:txBody>
        </p:sp>
        <p:pic>
          <p:nvPicPr>
            <p:cNvPr id="19" name="Picture 4" descr="illumina-logo - QTC Recruitment">
              <a:extLst>
                <a:ext uri="{FF2B5EF4-FFF2-40B4-BE49-F238E27FC236}">
                  <a16:creationId xmlns:a16="http://schemas.microsoft.com/office/drawing/2014/main" id="{68D298C4-B9C1-4749-8760-143028ED0CC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539" t="23097" r="9848" b="29551"/>
            <a:stretch/>
          </p:blipFill>
          <p:spPr bwMode="auto">
            <a:xfrm>
              <a:off x="1874023" y="1939275"/>
              <a:ext cx="1312864" cy="3606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nternational Business Development Consultancy | Asia | China | Japan |  Korea - Intralink">
              <a:extLst>
                <a:ext uri="{FF2B5EF4-FFF2-40B4-BE49-F238E27FC236}">
                  <a16:creationId xmlns:a16="http://schemas.microsoft.com/office/drawing/2014/main" id="{F32EC7F6-CBB1-4077-A3FF-CD00C44F07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9714" b="39397"/>
            <a:stretch/>
          </p:blipFill>
          <p:spPr bwMode="auto">
            <a:xfrm>
              <a:off x="6740128" y="1964697"/>
              <a:ext cx="2105408" cy="43979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on Torrent - Crunchbase Company Profile &amp; Funding">
              <a:extLst>
                <a:ext uri="{FF2B5EF4-FFF2-40B4-BE49-F238E27FC236}">
                  <a16:creationId xmlns:a16="http://schemas.microsoft.com/office/drawing/2014/main" id="{3252B722-7A2C-44AF-816C-171E217544D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704" t="39380" r="17192" b="38484"/>
            <a:stretch/>
          </p:blipFill>
          <p:spPr bwMode="auto">
            <a:xfrm>
              <a:off x="278965" y="4273256"/>
              <a:ext cx="1398752" cy="475575"/>
            </a:xfrm>
            <a:prstGeom prst="rect">
              <a:avLst/>
            </a:prstGeom>
            <a:noFill/>
            <a:extLst>
              <a:ext uri="{909E8E84-426E-40DD-AFC4-6F175D3DCCD1}">
                <a14:hiddenFill xmlns:a14="http://schemas.microsoft.com/office/drawing/2010/main">
                  <a:solidFill>
                    <a:srgbClr val="FFFFFF"/>
                  </a:solidFill>
                </a14:hiddenFill>
              </a:ext>
            </a:extLst>
          </p:spPr>
        </p:pic>
        <p:pic>
          <p:nvPicPr>
            <p:cNvPr id="22" name="그림 21">
              <a:extLst>
                <a:ext uri="{FF2B5EF4-FFF2-40B4-BE49-F238E27FC236}">
                  <a16:creationId xmlns:a16="http://schemas.microsoft.com/office/drawing/2014/main" id="{9039899B-F0D9-4CC7-AE98-488F8F33139A}"/>
                </a:ext>
              </a:extLst>
            </p:cNvPr>
            <p:cNvPicPr>
              <a:picLocks noChangeAspect="1"/>
            </p:cNvPicPr>
            <p:nvPr/>
          </p:nvPicPr>
          <p:blipFill>
            <a:blip r:embed="rId9"/>
            <a:stretch>
              <a:fillRect/>
            </a:stretch>
          </p:blipFill>
          <p:spPr>
            <a:xfrm>
              <a:off x="223821" y="2531131"/>
              <a:ext cx="1488740" cy="1234717"/>
            </a:xfrm>
            <a:prstGeom prst="rect">
              <a:avLst/>
            </a:prstGeom>
          </p:spPr>
        </p:pic>
        <p:pic>
          <p:nvPicPr>
            <p:cNvPr id="23" name="그림 22">
              <a:extLst>
                <a:ext uri="{FF2B5EF4-FFF2-40B4-BE49-F238E27FC236}">
                  <a16:creationId xmlns:a16="http://schemas.microsoft.com/office/drawing/2014/main" id="{9547D1EE-4418-42EC-89C9-23E7EA070E7D}"/>
                </a:ext>
              </a:extLst>
            </p:cNvPr>
            <p:cNvPicPr>
              <a:picLocks noChangeAspect="1"/>
            </p:cNvPicPr>
            <p:nvPr/>
          </p:nvPicPr>
          <p:blipFill>
            <a:blip r:embed="rId10"/>
            <a:stretch>
              <a:fillRect/>
            </a:stretch>
          </p:blipFill>
          <p:spPr>
            <a:xfrm>
              <a:off x="291274" y="4947851"/>
              <a:ext cx="1338021" cy="1230501"/>
            </a:xfrm>
            <a:prstGeom prst="rect">
              <a:avLst/>
            </a:prstGeom>
          </p:spPr>
        </p:pic>
        <p:pic>
          <p:nvPicPr>
            <p:cNvPr id="24" name="그림 23">
              <a:extLst>
                <a:ext uri="{FF2B5EF4-FFF2-40B4-BE49-F238E27FC236}">
                  <a16:creationId xmlns:a16="http://schemas.microsoft.com/office/drawing/2014/main" id="{04C2B0BC-0EE1-4BB7-ADCE-DC1800EA230E}"/>
                </a:ext>
              </a:extLst>
            </p:cNvPr>
            <p:cNvPicPr>
              <a:picLocks noChangeAspect="1"/>
            </p:cNvPicPr>
            <p:nvPr/>
          </p:nvPicPr>
          <p:blipFill>
            <a:blip r:embed="rId11"/>
            <a:stretch>
              <a:fillRect/>
            </a:stretch>
          </p:blipFill>
          <p:spPr>
            <a:xfrm>
              <a:off x="1868788" y="2394875"/>
              <a:ext cx="1430034" cy="1411752"/>
            </a:xfrm>
            <a:prstGeom prst="rect">
              <a:avLst/>
            </a:prstGeom>
          </p:spPr>
        </p:pic>
        <p:pic>
          <p:nvPicPr>
            <p:cNvPr id="25" name="Picture 18" descr="PacBio Sequencing for Human Applications to be Featured at ASHG Annual  Meeting Next Week | RNA-Seq Blog">
              <a:extLst>
                <a:ext uri="{FF2B5EF4-FFF2-40B4-BE49-F238E27FC236}">
                  <a16:creationId xmlns:a16="http://schemas.microsoft.com/office/drawing/2014/main" id="{0A4330C0-E1C6-4ACB-8943-6B8B1B5C033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45308" y="2561641"/>
              <a:ext cx="2246685" cy="1230061"/>
            </a:xfrm>
            <a:prstGeom prst="rect">
              <a:avLst/>
            </a:prstGeom>
            <a:noFill/>
            <a:extLst>
              <a:ext uri="{909E8E84-426E-40DD-AFC4-6F175D3DCCD1}">
                <a14:hiddenFill xmlns:a14="http://schemas.microsoft.com/office/drawing/2010/main">
                  <a:solidFill>
                    <a:srgbClr val="FFFFFF"/>
                  </a:solidFill>
                </a14:hiddenFill>
              </a:ext>
            </a:extLst>
          </p:spPr>
        </p:pic>
        <p:pic>
          <p:nvPicPr>
            <p:cNvPr id="26" name="그림 25">
              <a:extLst>
                <a:ext uri="{FF2B5EF4-FFF2-40B4-BE49-F238E27FC236}">
                  <a16:creationId xmlns:a16="http://schemas.microsoft.com/office/drawing/2014/main" id="{FDE54EB4-ADAD-4935-A6AF-49481370871D}"/>
                </a:ext>
              </a:extLst>
            </p:cNvPr>
            <p:cNvPicPr>
              <a:picLocks noChangeAspect="1"/>
            </p:cNvPicPr>
            <p:nvPr/>
          </p:nvPicPr>
          <p:blipFill>
            <a:blip r:embed="rId13"/>
            <a:stretch>
              <a:fillRect/>
            </a:stretch>
          </p:blipFill>
          <p:spPr>
            <a:xfrm>
              <a:off x="1992628" y="3961609"/>
              <a:ext cx="1212046" cy="907864"/>
            </a:xfrm>
            <a:prstGeom prst="rect">
              <a:avLst/>
            </a:prstGeom>
          </p:spPr>
        </p:pic>
        <p:pic>
          <p:nvPicPr>
            <p:cNvPr id="27" name="Picture 22" descr="The study of biodiversity in the era of massive sequencing | Revista  Mexicana de Biodiversidad">
              <a:extLst>
                <a:ext uri="{FF2B5EF4-FFF2-40B4-BE49-F238E27FC236}">
                  <a16:creationId xmlns:a16="http://schemas.microsoft.com/office/drawing/2014/main" id="{844CC28D-38EE-4E59-9CC7-00C19D34825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11080" y="5075578"/>
              <a:ext cx="1450174" cy="11893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6" descr="https://upload.wikimedia.org/wikipedia/commons/thumb/6/6b/202001_nanopore_sequencing.svg/1280px-202001_nanopore_sequencing.svg.png">
              <a:extLst>
                <a:ext uri="{FF2B5EF4-FFF2-40B4-BE49-F238E27FC236}">
                  <a16:creationId xmlns:a16="http://schemas.microsoft.com/office/drawing/2014/main" id="{7C498356-D0D8-4195-A2C1-89AE3C36BCA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22883" y="2434819"/>
              <a:ext cx="2539897" cy="142869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10X Genomics">
              <a:extLst>
                <a:ext uri="{FF2B5EF4-FFF2-40B4-BE49-F238E27FC236}">
                  <a16:creationId xmlns:a16="http://schemas.microsoft.com/office/drawing/2014/main" id="{C8B77604-722B-455B-8D64-3EF1B96E5773}"/>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1981"/>
            <a:stretch/>
          </p:blipFill>
          <p:spPr bwMode="auto">
            <a:xfrm rot="10800000" flipH="1" flipV="1">
              <a:off x="4335350" y="5054881"/>
              <a:ext cx="1448836" cy="11454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4" descr="Structural Variation Detection and Analysis Using Bionano Optical Mapping |  SpringerLink">
              <a:extLst>
                <a:ext uri="{FF2B5EF4-FFF2-40B4-BE49-F238E27FC236}">
                  <a16:creationId xmlns:a16="http://schemas.microsoft.com/office/drawing/2014/main" id="{5D58B50E-2B3F-47B4-8603-07739A738F20}"/>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38726"/>
            <a:stretch/>
          </p:blipFill>
          <p:spPr bwMode="auto">
            <a:xfrm>
              <a:off x="5995193" y="4962125"/>
              <a:ext cx="1245373" cy="132226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qPCR participating companies">
              <a:extLst>
                <a:ext uri="{FF2B5EF4-FFF2-40B4-BE49-F238E27FC236}">
                  <a16:creationId xmlns:a16="http://schemas.microsoft.com/office/drawing/2014/main" id="{6C6E1C72-72D0-4874-B563-983697C9F61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23821" y="2010141"/>
              <a:ext cx="1461070" cy="328165"/>
            </a:xfrm>
            <a:prstGeom prst="rect">
              <a:avLst/>
            </a:prstGeom>
            <a:noFill/>
            <a:extLst>
              <a:ext uri="{909E8E84-426E-40DD-AFC4-6F175D3DCCD1}">
                <a14:hiddenFill xmlns:a14="http://schemas.microsoft.com/office/drawing/2010/main">
                  <a:solidFill>
                    <a:srgbClr val="FFFFFF"/>
                  </a:solidFill>
                </a14:hiddenFill>
              </a:ext>
            </a:extLst>
          </p:spPr>
        </p:pic>
        <p:sp>
          <p:nvSpPr>
            <p:cNvPr id="32" name="모서리가 둥근 직사각형 75">
              <a:extLst>
                <a:ext uri="{FF2B5EF4-FFF2-40B4-BE49-F238E27FC236}">
                  <a16:creationId xmlns:a16="http://schemas.microsoft.com/office/drawing/2014/main" id="{ADCAA4B0-774F-486F-AEA6-D44BDD022212}"/>
                </a:ext>
              </a:extLst>
            </p:cNvPr>
            <p:cNvSpPr/>
            <p:nvPr/>
          </p:nvSpPr>
          <p:spPr>
            <a:xfrm>
              <a:off x="160096" y="2389527"/>
              <a:ext cx="158852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3" name="모서리가 둥근 직사각형 76">
              <a:extLst>
                <a:ext uri="{FF2B5EF4-FFF2-40B4-BE49-F238E27FC236}">
                  <a16:creationId xmlns:a16="http://schemas.microsoft.com/office/drawing/2014/main" id="{552ED947-BB11-40FF-9C3C-202A0E63D1DF}"/>
                </a:ext>
              </a:extLst>
            </p:cNvPr>
            <p:cNvSpPr/>
            <p:nvPr/>
          </p:nvSpPr>
          <p:spPr>
            <a:xfrm>
              <a:off x="1800971" y="2397278"/>
              <a:ext cx="158852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4" name="모서리가 둥근 직사각형 77">
              <a:extLst>
                <a:ext uri="{FF2B5EF4-FFF2-40B4-BE49-F238E27FC236}">
                  <a16:creationId xmlns:a16="http://schemas.microsoft.com/office/drawing/2014/main" id="{AF953CB2-82F4-4008-9888-D6F66C9213B3}"/>
                </a:ext>
              </a:extLst>
            </p:cNvPr>
            <p:cNvSpPr/>
            <p:nvPr/>
          </p:nvSpPr>
          <p:spPr>
            <a:xfrm>
              <a:off x="155089" y="4859350"/>
              <a:ext cx="158852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5" name="모서리가 둥근 직사각형 78">
              <a:extLst>
                <a:ext uri="{FF2B5EF4-FFF2-40B4-BE49-F238E27FC236}">
                  <a16:creationId xmlns:a16="http://schemas.microsoft.com/office/drawing/2014/main" id="{606845A9-7F85-4F85-A009-E88B84245640}"/>
                </a:ext>
              </a:extLst>
            </p:cNvPr>
            <p:cNvSpPr/>
            <p:nvPr/>
          </p:nvSpPr>
          <p:spPr>
            <a:xfrm>
              <a:off x="1795964" y="4867101"/>
              <a:ext cx="158852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6" name="모서리가 둥근 직사각형 79">
              <a:extLst>
                <a:ext uri="{FF2B5EF4-FFF2-40B4-BE49-F238E27FC236}">
                  <a16:creationId xmlns:a16="http://schemas.microsoft.com/office/drawing/2014/main" id="{E7AB5DEC-EB0C-4016-9E03-01C91DB7F043}"/>
                </a:ext>
              </a:extLst>
            </p:cNvPr>
            <p:cNvSpPr/>
            <p:nvPr/>
          </p:nvSpPr>
          <p:spPr>
            <a:xfrm>
              <a:off x="4335350" y="2406369"/>
              <a:ext cx="231247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7" name="모서리가 둥근 직사각형 80">
              <a:extLst>
                <a:ext uri="{FF2B5EF4-FFF2-40B4-BE49-F238E27FC236}">
                  <a16:creationId xmlns:a16="http://schemas.microsoft.com/office/drawing/2014/main" id="{648AF4C0-ABDC-417D-A9BF-09E36271C480}"/>
                </a:ext>
              </a:extLst>
            </p:cNvPr>
            <p:cNvSpPr/>
            <p:nvPr/>
          </p:nvSpPr>
          <p:spPr>
            <a:xfrm>
              <a:off x="6705706" y="2411245"/>
              <a:ext cx="2312470" cy="1486840"/>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8" name="모서리가 둥근 직사각형 81">
              <a:extLst>
                <a:ext uri="{FF2B5EF4-FFF2-40B4-BE49-F238E27FC236}">
                  <a16:creationId xmlns:a16="http://schemas.microsoft.com/office/drawing/2014/main" id="{5F9B4CC2-88AF-46FF-9F47-66A5F2FF288A}"/>
                </a:ext>
              </a:extLst>
            </p:cNvPr>
            <p:cNvSpPr/>
            <p:nvPr/>
          </p:nvSpPr>
          <p:spPr>
            <a:xfrm>
              <a:off x="4335350" y="4949109"/>
              <a:ext cx="1464240" cy="1335283"/>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9" name="모서리가 둥근 직사각형 82">
              <a:extLst>
                <a:ext uri="{FF2B5EF4-FFF2-40B4-BE49-F238E27FC236}">
                  <a16:creationId xmlns:a16="http://schemas.microsoft.com/office/drawing/2014/main" id="{41F99EBA-57EA-4E18-B03E-F5D1A28D8AB5}"/>
                </a:ext>
              </a:extLst>
            </p:cNvPr>
            <p:cNvSpPr/>
            <p:nvPr/>
          </p:nvSpPr>
          <p:spPr>
            <a:xfrm>
              <a:off x="5916283" y="4949109"/>
              <a:ext cx="1464240" cy="1335283"/>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40" name="모서리가 둥근 직사각형 83">
              <a:extLst>
                <a:ext uri="{FF2B5EF4-FFF2-40B4-BE49-F238E27FC236}">
                  <a16:creationId xmlns:a16="http://schemas.microsoft.com/office/drawing/2014/main" id="{1D0A00E5-D020-4CE8-8041-113FA2BFFFAA}"/>
                </a:ext>
              </a:extLst>
            </p:cNvPr>
            <p:cNvSpPr/>
            <p:nvPr/>
          </p:nvSpPr>
          <p:spPr>
            <a:xfrm>
              <a:off x="7491381" y="4949108"/>
              <a:ext cx="1464240" cy="1335283"/>
            </a:xfrm>
            <a:prstGeom prst="roundRect">
              <a:avLst>
                <a:gd name="adj" fmla="val 6844"/>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41" name="Picture 36" descr="Arima-HiChIP Kit">
              <a:extLst>
                <a:ext uri="{FF2B5EF4-FFF2-40B4-BE49-F238E27FC236}">
                  <a16:creationId xmlns:a16="http://schemas.microsoft.com/office/drawing/2014/main" id="{3E51915D-3EB6-4F83-A6E0-8AC85BC2D38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18140" y="5081075"/>
              <a:ext cx="1414217" cy="1096019"/>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직사각형 42">
            <a:extLst>
              <a:ext uri="{FF2B5EF4-FFF2-40B4-BE49-F238E27FC236}">
                <a16:creationId xmlns:a16="http://schemas.microsoft.com/office/drawing/2014/main" id="{A73912D4-3390-43F0-A5A4-2216495C9871}"/>
              </a:ext>
            </a:extLst>
          </p:cNvPr>
          <p:cNvSpPr/>
          <p:nvPr/>
        </p:nvSpPr>
        <p:spPr>
          <a:xfrm>
            <a:off x="-1" y="-4207"/>
            <a:ext cx="11252201" cy="307777"/>
          </a:xfrm>
          <a:prstGeom prst="rect">
            <a:avLst/>
          </a:prstGeom>
          <a:gradFill flip="none" rotWithShape="1">
            <a:gsLst>
              <a:gs pos="0">
                <a:srgbClr val="025181"/>
              </a:gs>
              <a:gs pos="41000">
                <a:srgbClr val="03090D"/>
              </a:gs>
              <a:gs pos="100000">
                <a:srgbClr val="03090D"/>
              </a:gs>
            </a:gsLst>
            <a:lin ang="10800000" scaled="1"/>
            <a:tileRect/>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1. Literature review</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44" name="제목 1">
            <a:extLst>
              <a:ext uri="{FF2B5EF4-FFF2-40B4-BE49-F238E27FC236}">
                <a16:creationId xmlns:a16="http://schemas.microsoft.com/office/drawing/2014/main" id="{C78F4924-C30D-41EC-968F-49E08158136B}"/>
              </a:ext>
            </a:extLst>
          </p:cNvPr>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1.2. Long-read and long-range technologies</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grpSp>
        <p:nvGrpSpPr>
          <p:cNvPr id="45" name="그룹 44">
            <a:extLst>
              <a:ext uri="{FF2B5EF4-FFF2-40B4-BE49-F238E27FC236}">
                <a16:creationId xmlns:a16="http://schemas.microsoft.com/office/drawing/2014/main" id="{452F2A12-7F0A-4BC9-82C3-DCCAAD27538C}"/>
              </a:ext>
            </a:extLst>
          </p:cNvPr>
          <p:cNvGrpSpPr/>
          <p:nvPr/>
        </p:nvGrpSpPr>
        <p:grpSpPr>
          <a:xfrm>
            <a:off x="11264219" y="-39347"/>
            <a:ext cx="959288" cy="956224"/>
            <a:chOff x="11261106" y="-78155"/>
            <a:chExt cx="959288" cy="956224"/>
          </a:xfrm>
        </p:grpSpPr>
        <p:pic>
          <p:nvPicPr>
            <p:cNvPr id="46" name="그림 45">
              <a:extLst>
                <a:ext uri="{FF2B5EF4-FFF2-40B4-BE49-F238E27FC236}">
                  <a16:creationId xmlns:a16="http://schemas.microsoft.com/office/drawing/2014/main" id="{6345FD06-E99C-464D-9F91-E54444029CB6}"/>
                </a:ext>
              </a:extLst>
            </p:cNvPr>
            <p:cNvPicPr>
              <a:picLocks noChangeAspect="1"/>
            </p:cNvPicPr>
            <p:nvPr/>
          </p:nvPicPr>
          <p:blipFill>
            <a:blip r:embed="rId20">
              <a:duotone>
                <a:prstClr val="black"/>
                <a:schemeClr val="accent5">
                  <a:tint val="45000"/>
                  <a:satMod val="400000"/>
                </a:schemeClr>
              </a:duotone>
            </a:blip>
            <a:stretch>
              <a:fillRect/>
            </a:stretch>
          </p:blipFill>
          <p:spPr>
            <a:xfrm rot="2700000">
              <a:off x="11262638" y="-79687"/>
              <a:ext cx="956224" cy="959288"/>
            </a:xfrm>
            <a:prstGeom prst="rect">
              <a:avLst/>
            </a:prstGeom>
          </p:spPr>
        </p:pic>
        <p:sp>
          <p:nvSpPr>
            <p:cNvPr id="47" name="모서리가 둥근 직사각형 10">
              <a:extLst>
                <a:ext uri="{FF2B5EF4-FFF2-40B4-BE49-F238E27FC236}">
                  <a16:creationId xmlns:a16="http://schemas.microsoft.com/office/drawing/2014/main" id="{4116832C-B177-4BF4-A54D-B67482849093}"/>
                </a:ext>
              </a:extLst>
            </p:cNvPr>
            <p:cNvSpPr/>
            <p:nvPr/>
          </p:nvSpPr>
          <p:spPr>
            <a:xfrm>
              <a:off x="11320922" y="6165"/>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grpSp>
      <p:sp>
        <p:nvSpPr>
          <p:cNvPr id="48" name="직사각형 47">
            <a:extLst>
              <a:ext uri="{FF2B5EF4-FFF2-40B4-BE49-F238E27FC236}">
                <a16:creationId xmlns:a16="http://schemas.microsoft.com/office/drawing/2014/main" id="{5FAB2C40-7B23-4E26-BCB3-79CD5A1EC5A8}"/>
              </a:ext>
            </a:extLst>
          </p:cNvPr>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50" name="그림 49">
            <a:extLst>
              <a:ext uri="{FF2B5EF4-FFF2-40B4-BE49-F238E27FC236}">
                <a16:creationId xmlns:a16="http://schemas.microsoft.com/office/drawing/2014/main" id="{E65810CE-552E-4A67-8978-72CB82B8686A}"/>
              </a:ext>
            </a:extLst>
          </p:cNvPr>
          <p:cNvPicPr>
            <a:picLocks noChangeAspect="1"/>
          </p:cNvPicPr>
          <p:nvPr/>
        </p:nvPicPr>
        <p:blipFill>
          <a:blip r:embed="rId21">
            <a:lum bright="70000" contrast="-70000"/>
          </a:blip>
          <a:stretch>
            <a:fillRect/>
          </a:stretch>
        </p:blipFill>
        <p:spPr>
          <a:xfrm>
            <a:off x="55213" y="6488082"/>
            <a:ext cx="348093" cy="375147"/>
          </a:xfrm>
          <a:prstGeom prst="rect">
            <a:avLst/>
          </a:prstGeom>
        </p:spPr>
      </p:pic>
    </p:spTree>
    <p:extLst>
      <p:ext uri="{BB962C8B-B14F-4D97-AF65-F5344CB8AC3E}">
        <p14:creationId xmlns:p14="http://schemas.microsoft.com/office/powerpoint/2010/main" val="3073019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5" name="직사각형 4"/>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1. Literature review</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6"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1.3. Recent trends in sequencing animal genomes</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grpSp>
        <p:nvGrpSpPr>
          <p:cNvPr id="9" name="그룹 8"/>
          <p:cNvGrpSpPr/>
          <p:nvPr/>
        </p:nvGrpSpPr>
        <p:grpSpPr>
          <a:xfrm>
            <a:off x="11264219" y="-39347"/>
            <a:ext cx="959288" cy="956224"/>
            <a:chOff x="11261106" y="-78155"/>
            <a:chExt cx="959288" cy="956224"/>
          </a:xfrm>
        </p:grpSpPr>
        <p:pic>
          <p:nvPicPr>
            <p:cNvPr id="10" name="그림 9"/>
            <p:cNvPicPr>
              <a:picLocks noChangeAspect="1"/>
            </p:cNvPicPr>
            <p:nvPr/>
          </p:nvPicPr>
          <p:blipFill>
            <a:blip r:embed="rId2">
              <a:duotone>
                <a:prstClr val="black"/>
                <a:schemeClr val="accent5">
                  <a:tint val="45000"/>
                  <a:satMod val="400000"/>
                </a:schemeClr>
              </a:duotone>
            </a:blip>
            <a:stretch>
              <a:fillRect/>
            </a:stretch>
          </p:blipFill>
          <p:spPr>
            <a:xfrm rot="2700000">
              <a:off x="11262638" y="-79687"/>
              <a:ext cx="956224" cy="959288"/>
            </a:xfrm>
            <a:prstGeom prst="rect">
              <a:avLst/>
            </a:prstGeom>
          </p:spPr>
        </p:pic>
        <p:sp>
          <p:nvSpPr>
            <p:cNvPr id="11" name="모서리가 둥근 직사각형 10"/>
            <p:cNvSpPr/>
            <p:nvPr/>
          </p:nvSpPr>
          <p:spPr>
            <a:xfrm>
              <a:off x="11320922" y="6165"/>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grpSp>
      <p:sp>
        <p:nvSpPr>
          <p:cNvPr id="14" name="직사각형 13"/>
          <p:cNvSpPr/>
          <p:nvPr/>
        </p:nvSpPr>
        <p:spPr>
          <a:xfrm>
            <a:off x="302762" y="1064759"/>
            <a:ext cx="11455059" cy="923330"/>
          </a:xfrm>
          <a:prstGeom prst="rect">
            <a:avLst/>
          </a:prstGeom>
        </p:spPr>
        <p:txBody>
          <a:bodyPr wrap="none">
            <a:spAutoFit/>
          </a:bodyPr>
          <a:lstStyle/>
          <a:p>
            <a:r>
              <a:rPr lang="en-US" altLang="ko-KR" b="1" dirty="0">
                <a:latin typeface="리디바탕" panose="020B0600000101010101" pitchFamily="34" charset="-127"/>
                <a:ea typeface="리디바탕" panose="020B0600000101010101" pitchFamily="34" charset="-127"/>
                <a:cs typeface="Arial" panose="020B0604020202020204" pitchFamily="34" charset="0"/>
              </a:rPr>
              <a:t>Usage of long-read and long-range technologies: </a:t>
            </a:r>
            <a:r>
              <a:rPr lang="en-US" altLang="ko-KR" dirty="0">
                <a:latin typeface="리디바탕" panose="020B0600000101010101" pitchFamily="34" charset="-127"/>
                <a:ea typeface="리디바탕" panose="020B0600000101010101" pitchFamily="34" charset="-127"/>
                <a:cs typeface="Arial" panose="020B0604020202020204" pitchFamily="34" charset="0"/>
              </a:rPr>
              <a:t>effectively improve assembly quality</a:t>
            </a:r>
            <a:endParaRPr lang="en-US" altLang="ko-KR" b="1" dirty="0">
              <a:latin typeface="리디바탕" panose="020B0600000101010101" pitchFamily="34" charset="-127"/>
              <a:ea typeface="리디바탕" panose="020B0600000101010101" pitchFamily="34" charset="-127"/>
              <a:cs typeface="Arial" panose="020B0604020202020204" pitchFamily="34" charset="0"/>
            </a:endParaRPr>
          </a:p>
          <a:p>
            <a:r>
              <a:rPr lang="en-US" altLang="ko-KR" b="1" dirty="0">
                <a:latin typeface="리디바탕" panose="020B0600000101010101" pitchFamily="34" charset="-127"/>
                <a:ea typeface="리디바탕" panose="020B0600000101010101" pitchFamily="34" charset="-127"/>
                <a:cs typeface="Arial" panose="020B0604020202020204" pitchFamily="34" charset="0"/>
              </a:rPr>
              <a:t>Trends in animal genome assemblies: </a:t>
            </a:r>
            <a:r>
              <a:rPr lang="en-US" altLang="ko-KR" dirty="0">
                <a:latin typeface="리디바탕" panose="020B0600000101010101" pitchFamily="34" charset="-127"/>
                <a:ea typeface="리디바탕" panose="020B0600000101010101" pitchFamily="34" charset="-127"/>
                <a:cs typeface="Arial" panose="020B0604020202020204" pitchFamily="34" charset="0"/>
              </a:rPr>
              <a:t>Larger number, long-read &amp; long-range based, and more contiguous</a:t>
            </a:r>
          </a:p>
          <a:p>
            <a:r>
              <a:rPr lang="en-US" altLang="ko-KR" b="1" dirty="0">
                <a:latin typeface="리디바탕" panose="020B0600000101010101" pitchFamily="34" charset="-127"/>
                <a:ea typeface="리디바탕" panose="020B0600000101010101" pitchFamily="34" charset="-127"/>
                <a:cs typeface="Arial" panose="020B0604020202020204" pitchFamily="34" charset="0"/>
              </a:rPr>
              <a:t>Global genome project: </a:t>
            </a:r>
            <a:r>
              <a:rPr lang="en-US" altLang="ko-KR" dirty="0">
                <a:latin typeface="리디바탕" panose="020B0600000101010101" pitchFamily="34" charset="-127"/>
                <a:ea typeface="리디바탕" panose="020B0600000101010101" pitchFamily="34" charset="-127"/>
                <a:cs typeface="Arial" panose="020B0604020202020204" pitchFamily="34" charset="0"/>
              </a:rPr>
              <a:t>H</a:t>
            </a:r>
            <a:r>
              <a:rPr lang="en-US" altLang="ko-KR" dirty="0" smtClean="0">
                <a:latin typeface="리디바탕" panose="020B0600000101010101" pitchFamily="34" charset="-127"/>
                <a:ea typeface="리디바탕" panose="020B0600000101010101" pitchFamily="34" charset="-127"/>
                <a:cs typeface="Arial" panose="020B0604020202020204" pitchFamily="34" charset="0"/>
              </a:rPr>
              <a:t>igh-quality assemblies in a large scale </a:t>
            </a:r>
            <a:r>
              <a:rPr lang="en-US" altLang="ko-KR" dirty="0">
                <a:latin typeface="리디바탕" panose="020B0600000101010101" pitchFamily="34" charset="-127"/>
                <a:ea typeface="리디바탕" panose="020B0600000101010101" pitchFamily="34" charset="-127"/>
                <a:cs typeface="Arial" panose="020B0604020202020204" pitchFamily="34" charset="0"/>
              </a:rPr>
              <a:t>(e.g. VGP, EBP…)</a:t>
            </a:r>
          </a:p>
        </p:txBody>
      </p:sp>
      <p:sp>
        <p:nvSpPr>
          <p:cNvPr id="22" name="직사각형 21"/>
          <p:cNvSpPr/>
          <p:nvPr/>
        </p:nvSpPr>
        <p:spPr>
          <a:xfrm>
            <a:off x="4977970" y="5850509"/>
            <a:ext cx="4051501" cy="415498"/>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Assembly statistics of animal genome in NCBI assembly database (~2020)</a:t>
            </a:r>
            <a:endParaRPr lang="ko-KR" altLang="en-US" sz="1050" dirty="0">
              <a:latin typeface="리디바탕" panose="020B0600000101010101" pitchFamily="34" charset="-127"/>
              <a:ea typeface="리디바탕" panose="020B0600000101010101" pitchFamily="34" charset="-127"/>
            </a:endParaRPr>
          </a:p>
        </p:txBody>
      </p:sp>
      <p:grpSp>
        <p:nvGrpSpPr>
          <p:cNvPr id="8" name="그룹 7">
            <a:extLst>
              <a:ext uri="{FF2B5EF4-FFF2-40B4-BE49-F238E27FC236}">
                <a16:creationId xmlns:a16="http://schemas.microsoft.com/office/drawing/2014/main" id="{42E497D1-8B4E-49A6-AB8D-B5AE2DE4EFDE}"/>
              </a:ext>
            </a:extLst>
          </p:cNvPr>
          <p:cNvGrpSpPr/>
          <p:nvPr/>
        </p:nvGrpSpPr>
        <p:grpSpPr>
          <a:xfrm>
            <a:off x="9393624" y="2313021"/>
            <a:ext cx="2432671" cy="3920946"/>
            <a:chOff x="8862635" y="2624573"/>
            <a:chExt cx="2471550" cy="3983609"/>
          </a:xfrm>
        </p:grpSpPr>
        <p:pic>
          <p:nvPicPr>
            <p:cNvPr id="26" name="그림 25">
              <a:extLst>
                <a:ext uri="{FF2B5EF4-FFF2-40B4-BE49-F238E27FC236}">
                  <a16:creationId xmlns:a16="http://schemas.microsoft.com/office/drawing/2014/main" id="{BB857533-34A8-4908-8063-2309DA35A9D9}"/>
                </a:ext>
              </a:extLst>
            </p:cNvPr>
            <p:cNvPicPr>
              <a:picLocks noChangeAspect="1"/>
            </p:cNvPicPr>
            <p:nvPr/>
          </p:nvPicPr>
          <p:blipFill rotWithShape="1">
            <a:blip r:embed="rId3"/>
            <a:srcRect t="11672" b="11172"/>
            <a:stretch/>
          </p:blipFill>
          <p:spPr>
            <a:xfrm>
              <a:off x="10167638" y="3256385"/>
              <a:ext cx="1166547" cy="658955"/>
            </a:xfrm>
            <a:prstGeom prst="rect">
              <a:avLst/>
            </a:prstGeom>
            <a:effectLst>
              <a:outerShdw blurRad="50800" dist="38100" dir="2700000" algn="tl" rotWithShape="0">
                <a:prstClr val="black">
                  <a:alpha val="40000"/>
                </a:prstClr>
              </a:outerShdw>
            </a:effectLst>
          </p:spPr>
        </p:pic>
        <p:pic>
          <p:nvPicPr>
            <p:cNvPr id="27" name="그림 26">
              <a:extLst>
                <a:ext uri="{FF2B5EF4-FFF2-40B4-BE49-F238E27FC236}">
                  <a16:creationId xmlns:a16="http://schemas.microsoft.com/office/drawing/2014/main" id="{37008D7D-F095-46C2-B3AA-0538631032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774" b="16166"/>
            <a:stretch/>
          </p:blipFill>
          <p:spPr>
            <a:xfrm>
              <a:off x="8862635" y="3789682"/>
              <a:ext cx="1696575" cy="1154664"/>
            </a:xfrm>
            <a:prstGeom prst="rect">
              <a:avLst/>
            </a:prstGeom>
          </p:spPr>
        </p:pic>
        <p:pic>
          <p:nvPicPr>
            <p:cNvPr id="28" name="Picture 2" descr="vertebrate genome projectì ëí ì´ë¯¸ì§ ê²ìê²°ê³¼">
              <a:extLst>
                <a:ext uri="{FF2B5EF4-FFF2-40B4-BE49-F238E27FC236}">
                  <a16:creationId xmlns:a16="http://schemas.microsoft.com/office/drawing/2014/main" id="{B209BB4B-AB11-41D9-8F7D-0477E94369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392" y="2624573"/>
              <a:ext cx="1967512" cy="6028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insect genome project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9567" y="4862335"/>
              <a:ext cx="1232835" cy="921382"/>
            </a:xfrm>
            <a:prstGeom prst="rect">
              <a:avLst/>
            </a:prstGeom>
            <a:noFill/>
            <a:extLst>
              <a:ext uri="{909E8E84-426E-40DD-AFC4-6F175D3DCCD1}">
                <a14:hiddenFill xmlns:a14="http://schemas.microsoft.com/office/drawing/2010/main">
                  <a:solidFill>
                    <a:srgbClr val="FFFFFF"/>
                  </a:solidFill>
                </a14:hiddenFill>
              </a:ext>
            </a:extLst>
          </p:spPr>
        </p:pic>
        <p:sp>
          <p:nvSpPr>
            <p:cNvPr id="30" name="직사각형 29"/>
            <p:cNvSpPr/>
            <p:nvPr/>
          </p:nvSpPr>
          <p:spPr>
            <a:xfrm>
              <a:off x="8862635" y="6186044"/>
              <a:ext cx="2401980" cy="422138"/>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Example of global genome projects</a:t>
              </a:r>
              <a:endParaRPr lang="ko-KR" altLang="en-US" sz="1050" dirty="0">
                <a:latin typeface="리디바탕" panose="020B0600000101010101" pitchFamily="34" charset="-127"/>
                <a:ea typeface="리디바탕" panose="020B0600000101010101" pitchFamily="34" charset="-127"/>
              </a:endParaRPr>
            </a:p>
          </p:txBody>
        </p:sp>
      </p:grpSp>
      <p:pic>
        <p:nvPicPr>
          <p:cNvPr id="41" name="그림 40"/>
          <p:cNvPicPr>
            <a:picLocks noChangeAspect="1"/>
          </p:cNvPicPr>
          <p:nvPr/>
        </p:nvPicPr>
        <p:blipFill>
          <a:blip r:embed="rId7">
            <a:lum bright="70000" contrast="-70000"/>
          </a:blip>
          <a:stretch>
            <a:fillRect/>
          </a:stretch>
        </p:blipFill>
        <p:spPr>
          <a:xfrm>
            <a:off x="55213" y="6488082"/>
            <a:ext cx="348093" cy="375147"/>
          </a:xfrm>
          <a:prstGeom prst="rect">
            <a:avLst/>
          </a:prstGeom>
        </p:spPr>
      </p:pic>
      <p:sp>
        <p:nvSpPr>
          <p:cNvPr id="3" name="슬라이드 번호 개체 틀 2"/>
          <p:cNvSpPr>
            <a:spLocks noGrp="1"/>
          </p:cNvSpPr>
          <p:nvPr>
            <p:ph type="sldNum" sz="quarter" idx="12"/>
          </p:nvPr>
        </p:nvSpPr>
        <p:spPr/>
        <p:txBody>
          <a:bodyPr/>
          <a:lstStyle/>
          <a:p>
            <a:fld id="{5B1A2C70-E979-4B06-803D-95206E9E193C}" type="slidenum">
              <a:rPr lang="ko-KR" altLang="en-US" smtClean="0"/>
              <a:t>8</a:t>
            </a:fld>
            <a:endParaRPr lang="ko-KR" altLang="en-US" dirty="0"/>
          </a:p>
        </p:txBody>
      </p:sp>
      <p:sp>
        <p:nvSpPr>
          <p:cNvPr id="42" name="직사각형 41"/>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pic>
        <p:nvPicPr>
          <p:cNvPr id="2050" name="그림 70">
            <a:extLst>
              <a:ext uri="{FF2B5EF4-FFF2-40B4-BE49-F238E27FC236}">
                <a16:creationId xmlns:a16="http://schemas.microsoft.com/office/drawing/2014/main" id="{39B448E9-BE4C-486E-A4D0-92B5460CF0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346" y="2465051"/>
            <a:ext cx="4201234" cy="258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A689FB5E-5640-4E50-873F-55DF3BCA9BA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06851" y="2017496"/>
            <a:ext cx="4051502" cy="377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직사각형 78">
            <a:extLst>
              <a:ext uri="{FF2B5EF4-FFF2-40B4-BE49-F238E27FC236}">
                <a16:creationId xmlns:a16="http://schemas.microsoft.com/office/drawing/2014/main" id="{8645532C-2E27-4FC3-8330-75443EADE4FB}"/>
              </a:ext>
            </a:extLst>
          </p:cNvPr>
          <p:cNvSpPr/>
          <p:nvPr/>
        </p:nvSpPr>
        <p:spPr>
          <a:xfrm>
            <a:off x="270346" y="5788454"/>
            <a:ext cx="4201234" cy="415498"/>
          </a:xfrm>
          <a:prstGeom prst="rect">
            <a:avLst/>
          </a:prstGeom>
        </p:spPr>
        <p:txBody>
          <a:bodyPr wrap="square">
            <a:spAutoFit/>
          </a:bodyPr>
          <a:lstStyle/>
          <a:p>
            <a:r>
              <a:rPr lang="en-US" altLang="ko-KR" sz="1050" b="1" dirty="0">
                <a:latin typeface="리디바탕" panose="020B0600000101010101" pitchFamily="34" charset="-127"/>
                <a:ea typeface="리디바탕" panose="020B0600000101010101" pitchFamily="34" charset="-127"/>
              </a:rPr>
              <a:t>Example cases of BUSCO genes affected by assembly errors in the prior assembly of platypus and zebra finch. </a:t>
            </a:r>
            <a:endParaRPr lang="ko-KR" altLang="en-US" sz="1050" dirty="0">
              <a:latin typeface="리디바탕" panose="020B0600000101010101" pitchFamily="34" charset="-127"/>
              <a:ea typeface="리디바탕" panose="020B0600000101010101" pitchFamily="34" charset="-127"/>
            </a:endParaRPr>
          </a:p>
        </p:txBody>
      </p:sp>
    </p:spTree>
    <p:extLst>
      <p:ext uri="{BB962C8B-B14F-4D97-AF65-F5344CB8AC3E}">
        <p14:creationId xmlns:p14="http://schemas.microsoft.com/office/powerpoint/2010/main" val="1727042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직사각형 100"/>
          <p:cNvSpPr/>
          <p:nvPr/>
        </p:nvSpPr>
        <p:spPr>
          <a:xfrm>
            <a:off x="0" y="6493313"/>
            <a:ext cx="12192000" cy="364687"/>
          </a:xfrm>
          <a:prstGeom prst="rect">
            <a:avLst/>
          </a:prstGeom>
          <a:gradFill flip="none" rotWithShape="1">
            <a:gsLst>
              <a:gs pos="0">
                <a:srgbClr val="025181"/>
              </a:gs>
              <a:gs pos="41000">
                <a:srgbClr val="03090D"/>
              </a:gs>
              <a:gs pos="100000">
                <a:srgbClr val="03090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5" name="직사각형 4"/>
          <p:cNvSpPr/>
          <p:nvPr/>
        </p:nvSpPr>
        <p:spPr>
          <a:xfrm>
            <a:off x="-1" y="-4207"/>
            <a:ext cx="11252201" cy="307777"/>
          </a:xfrm>
          <a:prstGeom prst="rect">
            <a:avLst/>
          </a:prstGeom>
          <a:gradFill>
            <a:gsLst>
              <a:gs pos="0">
                <a:srgbClr val="025181"/>
              </a:gs>
              <a:gs pos="41000">
                <a:srgbClr val="03090D"/>
              </a:gs>
              <a:gs pos="100000">
                <a:srgbClr val="03090D"/>
              </a:gs>
            </a:gsLst>
            <a:lin ang="10800000" scaled="1"/>
          </a:gradFill>
        </p:spPr>
        <p:txBody>
          <a:bodyPr wrap="square">
            <a:spAutoFit/>
          </a:bodyPr>
          <a:lstStyle/>
          <a:p>
            <a:r>
              <a:rPr lang="en-US" altLang="ko-KR" sz="1400" dirty="0">
                <a:solidFill>
                  <a:schemeClr val="accent1">
                    <a:lumMod val="20000"/>
                    <a:lumOff val="80000"/>
                  </a:schemeClr>
                </a:solidFill>
                <a:latin typeface="리디바탕" panose="020B0600000101010101" pitchFamily="34" charset="-127"/>
                <a:ea typeface="리디바탕" panose="020B0600000101010101" pitchFamily="34" charset="-127"/>
              </a:rPr>
              <a:t>Chapter 1. Literature review</a:t>
            </a:r>
            <a:endParaRPr lang="ko-KR" altLang="en-US" sz="1400" dirty="0">
              <a:solidFill>
                <a:schemeClr val="accent1">
                  <a:lumMod val="20000"/>
                  <a:lumOff val="80000"/>
                </a:schemeClr>
              </a:solidFill>
              <a:latin typeface="리디바탕" panose="020B0600000101010101" pitchFamily="34" charset="-127"/>
              <a:ea typeface="리디바탕" panose="020B0600000101010101" pitchFamily="34" charset="-127"/>
            </a:endParaRPr>
          </a:p>
        </p:txBody>
      </p:sp>
      <p:sp>
        <p:nvSpPr>
          <p:cNvPr id="6" name="제목 1"/>
          <p:cNvSpPr txBox="1">
            <a:spLocks/>
          </p:cNvSpPr>
          <p:nvPr/>
        </p:nvSpPr>
        <p:spPr>
          <a:xfrm>
            <a:off x="547914" y="365125"/>
            <a:ext cx="10515600" cy="61767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rPr>
              <a:t>1.4. Comparative genomics methods</a:t>
            </a:r>
            <a:endParaRPr lang="ko-KR" altLang="en-US" sz="2000" b="1" dirty="0">
              <a:solidFill>
                <a:srgbClr val="022A40"/>
              </a:solidFill>
              <a:latin typeface="리디바탕" panose="020B0600000101010101" pitchFamily="34" charset="-127"/>
              <a:ea typeface="리디바탕" panose="020B0600000101010101" pitchFamily="34" charset="-127"/>
              <a:cs typeface="Arial" panose="020B0604020202020204" pitchFamily="34" charset="0"/>
            </a:endParaRPr>
          </a:p>
        </p:txBody>
      </p:sp>
      <p:grpSp>
        <p:nvGrpSpPr>
          <p:cNvPr id="9" name="그룹 8"/>
          <p:cNvGrpSpPr/>
          <p:nvPr/>
        </p:nvGrpSpPr>
        <p:grpSpPr>
          <a:xfrm>
            <a:off x="11264219" y="-39347"/>
            <a:ext cx="959288" cy="956224"/>
            <a:chOff x="11261106" y="-78155"/>
            <a:chExt cx="959288" cy="956224"/>
          </a:xfrm>
        </p:grpSpPr>
        <p:pic>
          <p:nvPicPr>
            <p:cNvPr id="10" name="그림 9"/>
            <p:cNvPicPr>
              <a:picLocks noChangeAspect="1"/>
            </p:cNvPicPr>
            <p:nvPr/>
          </p:nvPicPr>
          <p:blipFill>
            <a:blip r:embed="rId2">
              <a:duotone>
                <a:prstClr val="black"/>
                <a:schemeClr val="accent5">
                  <a:tint val="45000"/>
                  <a:satMod val="400000"/>
                </a:schemeClr>
              </a:duotone>
            </a:blip>
            <a:stretch>
              <a:fillRect/>
            </a:stretch>
          </p:blipFill>
          <p:spPr>
            <a:xfrm rot="2700000">
              <a:off x="11262638" y="-79687"/>
              <a:ext cx="956224" cy="959288"/>
            </a:xfrm>
            <a:prstGeom prst="rect">
              <a:avLst/>
            </a:prstGeom>
          </p:spPr>
        </p:pic>
        <p:sp>
          <p:nvSpPr>
            <p:cNvPr id="11" name="모서리가 둥근 직사각형 10"/>
            <p:cNvSpPr/>
            <p:nvPr/>
          </p:nvSpPr>
          <p:spPr>
            <a:xfrm>
              <a:off x="11320922" y="6165"/>
              <a:ext cx="787586" cy="787586"/>
            </a:xfrm>
            <a:prstGeom prst="roundRect">
              <a:avLst>
                <a:gd name="adj" fmla="val 12311"/>
              </a:avLst>
            </a:prstGeom>
            <a:noFill/>
            <a:ln w="38100">
              <a:solidFill>
                <a:srgbClr val="034A71"/>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grpSp>
      <p:sp>
        <p:nvSpPr>
          <p:cNvPr id="117" name="내용 개체 틀 2"/>
          <p:cNvSpPr>
            <a:spLocks noGrp="1"/>
          </p:cNvSpPr>
          <p:nvPr>
            <p:ph idx="1"/>
          </p:nvPr>
        </p:nvSpPr>
        <p:spPr>
          <a:xfrm>
            <a:off x="547913" y="1269626"/>
            <a:ext cx="4435171" cy="5090488"/>
          </a:xfrm>
        </p:spPr>
        <p:txBody>
          <a:bodyPr>
            <a:noAutofit/>
          </a:bodyPr>
          <a:lstStyle/>
          <a:p>
            <a:pPr marL="0" indent="0">
              <a:buNone/>
            </a:pPr>
            <a:r>
              <a:rPr lang="en-US" altLang="ko-KR" sz="1800" b="1" dirty="0">
                <a:latin typeface="리디바탕" panose="020B0600000101010101" pitchFamily="34" charset="-127"/>
                <a:ea typeface="리디바탕" panose="020B0600000101010101" pitchFamily="34" charset="-127"/>
                <a:cs typeface="Arial" panose="020B0604020202020204" pitchFamily="34" charset="0"/>
              </a:rPr>
              <a:t>Comparative genomics: </a:t>
            </a:r>
            <a:r>
              <a:rPr lang="en-US" altLang="ko-KR" sz="1800" dirty="0">
                <a:latin typeface="리디바탕" panose="020B0600000101010101" pitchFamily="34" charset="-127"/>
                <a:ea typeface="리디바탕" panose="020B0600000101010101" pitchFamily="34" charset="-127"/>
                <a:cs typeface="Arial" panose="020B0604020202020204" pitchFamily="34" charset="0"/>
              </a:rPr>
              <a:t>Comparative analyses in which the genomic features of different organisms are compared</a:t>
            </a:r>
          </a:p>
          <a:p>
            <a:pPr marL="0" indent="0">
              <a:buNone/>
            </a:pPr>
            <a:endParaRPr lang="en-US" altLang="ko-KR" sz="1800" b="1" dirty="0">
              <a:latin typeface="리디바탕" panose="020B0600000101010101" pitchFamily="34" charset="-127"/>
              <a:ea typeface="리디바탕" panose="020B0600000101010101" pitchFamily="34" charset="-127"/>
              <a:cs typeface="Arial" panose="020B0604020202020204" pitchFamily="34" charset="0"/>
            </a:endParaRPr>
          </a:p>
          <a:p>
            <a:pPr marL="0" indent="0">
              <a:buNone/>
            </a:pPr>
            <a:r>
              <a:rPr lang="en-US" altLang="ko-KR" sz="1800" b="1" dirty="0">
                <a:latin typeface="리디바탕" panose="020B0600000101010101" pitchFamily="34" charset="-127"/>
                <a:ea typeface="리디바탕" panose="020B0600000101010101" pitchFamily="34" charset="-127"/>
                <a:cs typeface="Arial" panose="020B0604020202020204" pitchFamily="34" charset="0"/>
              </a:rPr>
              <a:t>Principle: </a:t>
            </a:r>
            <a:r>
              <a:rPr lang="en-US" altLang="ko-KR" sz="1800" dirty="0">
                <a:latin typeface="리디바탕" panose="020B0600000101010101" pitchFamily="34" charset="-127"/>
                <a:ea typeface="리디바탕" panose="020B0600000101010101" pitchFamily="34" charset="-127"/>
                <a:cs typeface="Arial" panose="020B0604020202020204" pitchFamily="34" charset="0"/>
              </a:rPr>
              <a:t>commonalities and differences between the two organisms are based on the conserved and diverged sequences of homologous regions</a:t>
            </a:r>
          </a:p>
          <a:p>
            <a:pPr marL="0" indent="0">
              <a:buNone/>
            </a:pPr>
            <a:endParaRPr lang="en-US" altLang="ko-KR" sz="1800" dirty="0">
              <a:latin typeface="리디바탕" panose="020B0600000101010101" pitchFamily="34" charset="-127"/>
              <a:ea typeface="리디바탕" panose="020B0600000101010101" pitchFamily="34" charset="-127"/>
              <a:cs typeface="Arial" panose="020B0604020202020204" pitchFamily="34" charset="0"/>
            </a:endParaRPr>
          </a:p>
          <a:p>
            <a:pPr marL="0" indent="0">
              <a:buNone/>
            </a:pPr>
            <a:r>
              <a:rPr lang="en-US" altLang="ko-KR" sz="1800" b="1" dirty="0">
                <a:latin typeface="리디바탕" panose="020B0600000101010101" pitchFamily="34" charset="-127"/>
                <a:ea typeface="리디바탕" panose="020B0600000101010101" pitchFamily="34" charset="-127"/>
                <a:cs typeface="Arial" panose="020B0604020202020204" pitchFamily="34" charset="0"/>
              </a:rPr>
              <a:t>Methods:</a:t>
            </a:r>
          </a:p>
          <a:p>
            <a:pPr marL="0" indent="0">
              <a:buNone/>
            </a:pPr>
            <a:r>
              <a:rPr lang="en-US" altLang="ko-KR" sz="1800" dirty="0">
                <a:latin typeface="리디바탕" panose="020B0600000101010101" pitchFamily="34" charset="-127"/>
                <a:ea typeface="리디바탕" panose="020B0600000101010101" pitchFamily="34" charset="-127"/>
                <a:cs typeface="Arial" panose="020B0604020202020204" pitchFamily="34" charset="0"/>
              </a:rPr>
              <a:t>Genome-wide alignment</a:t>
            </a:r>
          </a:p>
          <a:p>
            <a:pPr marL="0" indent="0">
              <a:buNone/>
            </a:pPr>
            <a:r>
              <a:rPr lang="en-US" altLang="ko-KR" sz="1800" dirty="0">
                <a:latin typeface="리디바탕" panose="020B0600000101010101" pitchFamily="34" charset="-127"/>
                <a:ea typeface="리디바탕" panose="020B0600000101010101" pitchFamily="34" charset="-127"/>
                <a:cs typeface="Arial" panose="020B0604020202020204" pitchFamily="34" charset="0"/>
              </a:rPr>
              <a:t>Comparative annotation</a:t>
            </a:r>
          </a:p>
          <a:p>
            <a:pPr marL="0" indent="0">
              <a:buNone/>
            </a:pPr>
            <a:r>
              <a:rPr lang="en-US" altLang="ko-KR" sz="1800" dirty="0">
                <a:latin typeface="리디바탕" panose="020B0600000101010101" pitchFamily="34" charset="-127"/>
                <a:ea typeface="리디바탕" panose="020B0600000101010101" pitchFamily="34" charset="-127"/>
                <a:cs typeface="Arial" panose="020B0604020202020204" pitchFamily="34" charset="0"/>
              </a:rPr>
              <a:t>Gene family analysis</a:t>
            </a:r>
          </a:p>
          <a:p>
            <a:pPr marL="0" indent="0">
              <a:buNone/>
            </a:pPr>
            <a:r>
              <a:rPr lang="en-US" altLang="ko-KR" sz="1800" dirty="0" err="1">
                <a:latin typeface="리디바탕" panose="020B0600000101010101" pitchFamily="34" charset="-127"/>
                <a:ea typeface="리디바탕" panose="020B0600000101010101" pitchFamily="34" charset="-127"/>
                <a:cs typeface="Arial" panose="020B0604020202020204" pitchFamily="34" charset="0"/>
              </a:rPr>
              <a:t>dN</a:t>
            </a:r>
            <a:r>
              <a:rPr lang="en-US" altLang="ko-KR" sz="1800" dirty="0">
                <a:latin typeface="리디바탕" panose="020B0600000101010101" pitchFamily="34" charset="-127"/>
                <a:ea typeface="리디바탕" panose="020B0600000101010101" pitchFamily="34" charset="-127"/>
                <a:cs typeface="Arial" panose="020B0604020202020204" pitchFamily="34" charset="0"/>
              </a:rPr>
              <a:t>/</a:t>
            </a:r>
            <a:r>
              <a:rPr lang="en-US" altLang="ko-KR" sz="1800" dirty="0" err="1">
                <a:latin typeface="리디바탕" panose="020B0600000101010101" pitchFamily="34" charset="-127"/>
                <a:ea typeface="리디바탕" panose="020B0600000101010101" pitchFamily="34" charset="-127"/>
                <a:cs typeface="Arial" panose="020B0604020202020204" pitchFamily="34" charset="0"/>
              </a:rPr>
              <a:t>dS</a:t>
            </a:r>
            <a:r>
              <a:rPr lang="en-US" altLang="ko-KR" sz="1800" dirty="0">
                <a:latin typeface="리디바탕" panose="020B0600000101010101" pitchFamily="34" charset="-127"/>
                <a:ea typeface="리디바탕" panose="020B0600000101010101" pitchFamily="34" charset="-127"/>
                <a:cs typeface="Arial" panose="020B0604020202020204" pitchFamily="34" charset="0"/>
              </a:rPr>
              <a:t> analysis</a:t>
            </a:r>
          </a:p>
          <a:p>
            <a:pPr marL="0" indent="0">
              <a:buNone/>
            </a:pPr>
            <a:r>
              <a:rPr lang="en-US" altLang="ko-KR" sz="1800" dirty="0">
                <a:latin typeface="리디바탕" panose="020B0600000101010101" pitchFamily="34" charset="-127"/>
                <a:ea typeface="리디바탕" panose="020B0600000101010101" pitchFamily="34" charset="-127"/>
                <a:cs typeface="Arial" panose="020B0604020202020204" pitchFamily="34" charset="0"/>
              </a:rPr>
              <a:t>…</a:t>
            </a:r>
          </a:p>
        </p:txBody>
      </p:sp>
      <p:pic>
        <p:nvPicPr>
          <p:cNvPr id="104" name="그림 103"/>
          <p:cNvPicPr>
            <a:picLocks noChangeAspect="1"/>
          </p:cNvPicPr>
          <p:nvPr/>
        </p:nvPicPr>
        <p:blipFill>
          <a:blip r:embed="rId3">
            <a:lum bright="70000" contrast="-70000"/>
          </a:blip>
          <a:stretch>
            <a:fillRect/>
          </a:stretch>
        </p:blipFill>
        <p:spPr>
          <a:xfrm>
            <a:off x="55213" y="6488082"/>
            <a:ext cx="348093" cy="375147"/>
          </a:xfrm>
          <a:prstGeom prst="rect">
            <a:avLst/>
          </a:prstGeom>
        </p:spPr>
      </p:pic>
      <p:sp>
        <p:nvSpPr>
          <p:cNvPr id="20" name="슬라이드 번호 개체 틀 19"/>
          <p:cNvSpPr>
            <a:spLocks noGrp="1"/>
          </p:cNvSpPr>
          <p:nvPr>
            <p:ph type="sldNum" sz="quarter" idx="12"/>
          </p:nvPr>
        </p:nvSpPr>
        <p:spPr/>
        <p:txBody>
          <a:bodyPr/>
          <a:lstStyle/>
          <a:p>
            <a:fld id="{5B1A2C70-E979-4B06-803D-95206E9E193C}" type="slidenum">
              <a:rPr lang="ko-KR" altLang="en-US" smtClean="0"/>
              <a:t>9</a:t>
            </a:fld>
            <a:endParaRPr lang="ko-KR" altLang="en-US" dirty="0"/>
          </a:p>
        </p:txBody>
      </p:sp>
      <p:sp>
        <p:nvSpPr>
          <p:cNvPr id="105" name="직사각형 104"/>
          <p:cNvSpPr/>
          <p:nvPr/>
        </p:nvSpPr>
        <p:spPr>
          <a:xfrm>
            <a:off x="158750" y="880533"/>
            <a:ext cx="11728450" cy="72000"/>
          </a:xfrm>
          <a:prstGeom prst="rect">
            <a:avLst/>
          </a:prstGeom>
          <a:solidFill>
            <a:srgbClr val="03090D"/>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grpSp>
        <p:nvGrpSpPr>
          <p:cNvPr id="7" name="그룹 6">
            <a:extLst>
              <a:ext uri="{FF2B5EF4-FFF2-40B4-BE49-F238E27FC236}">
                <a16:creationId xmlns:a16="http://schemas.microsoft.com/office/drawing/2014/main" id="{FA59414F-FB6B-4EFA-9673-0B0EEBE2C838}"/>
              </a:ext>
            </a:extLst>
          </p:cNvPr>
          <p:cNvGrpSpPr/>
          <p:nvPr/>
        </p:nvGrpSpPr>
        <p:grpSpPr>
          <a:xfrm>
            <a:off x="5372248" y="861378"/>
            <a:ext cx="6518581" cy="5315910"/>
            <a:chOff x="5372248" y="1116001"/>
            <a:chExt cx="6518581" cy="5315910"/>
          </a:xfrm>
        </p:grpSpPr>
        <p:grpSp>
          <p:nvGrpSpPr>
            <p:cNvPr id="18" name="그룹 17"/>
            <p:cNvGrpSpPr/>
            <p:nvPr/>
          </p:nvGrpSpPr>
          <p:grpSpPr>
            <a:xfrm>
              <a:off x="5372248" y="1116001"/>
              <a:ext cx="6518581" cy="4818807"/>
              <a:chOff x="4865330" y="978436"/>
              <a:chExt cx="7025499" cy="4818807"/>
            </a:xfrm>
          </p:grpSpPr>
          <p:sp>
            <p:nvSpPr>
              <p:cNvPr id="98" name="평행 사변형 97"/>
              <p:cNvSpPr/>
              <p:nvPr/>
            </p:nvSpPr>
            <p:spPr>
              <a:xfrm flipH="1">
                <a:off x="6679808" y="2161565"/>
                <a:ext cx="1342462" cy="829997"/>
              </a:xfrm>
              <a:prstGeom prst="parallelogram">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97" name="평행 사변형 96"/>
              <p:cNvSpPr/>
              <p:nvPr/>
            </p:nvSpPr>
            <p:spPr>
              <a:xfrm>
                <a:off x="5502564" y="2178270"/>
                <a:ext cx="1199360" cy="841039"/>
              </a:xfrm>
              <a:prstGeom prst="parallelogram">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grpSp>
            <p:nvGrpSpPr>
              <p:cNvPr id="4" name="그룹 3"/>
              <p:cNvGrpSpPr/>
              <p:nvPr/>
            </p:nvGrpSpPr>
            <p:grpSpPr>
              <a:xfrm>
                <a:off x="5285302" y="2137941"/>
                <a:ext cx="3013241" cy="898072"/>
                <a:chOff x="653143" y="3323771"/>
                <a:chExt cx="2873828" cy="898072"/>
              </a:xfrm>
            </p:grpSpPr>
            <p:cxnSp>
              <p:nvCxnSpPr>
                <p:cNvPr id="3" name="직선 연결선 2"/>
                <p:cNvCxnSpPr/>
                <p:nvPr/>
              </p:nvCxnSpPr>
              <p:spPr>
                <a:xfrm>
                  <a:off x="653143" y="3323771"/>
                  <a:ext cx="2873828" cy="0"/>
                </a:xfrm>
                <a:prstGeom prst="line">
                  <a:avLst/>
                </a:prstGeom>
                <a:ln w="120650" cap="rnd">
                  <a:solidFill>
                    <a:srgbClr val="091922"/>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653143" y="4221843"/>
                  <a:ext cx="2873828" cy="0"/>
                </a:xfrm>
                <a:prstGeom prst="line">
                  <a:avLst/>
                </a:prstGeom>
                <a:ln w="120650" cap="rnd">
                  <a:solidFill>
                    <a:srgbClr val="091922"/>
                  </a:solidFill>
                </a:ln>
              </p:spPr>
              <p:style>
                <a:lnRef idx="1">
                  <a:schemeClr val="accent1"/>
                </a:lnRef>
                <a:fillRef idx="0">
                  <a:schemeClr val="accent1"/>
                </a:fillRef>
                <a:effectRef idx="0">
                  <a:schemeClr val="accent1"/>
                </a:effectRef>
                <a:fontRef idx="minor">
                  <a:schemeClr val="tx1"/>
                </a:fontRef>
              </p:style>
            </p:cxnSp>
          </p:grpSp>
          <p:grpSp>
            <p:nvGrpSpPr>
              <p:cNvPr id="13" name="그룹 12"/>
              <p:cNvGrpSpPr/>
              <p:nvPr/>
            </p:nvGrpSpPr>
            <p:grpSpPr>
              <a:xfrm>
                <a:off x="5285302" y="4746644"/>
                <a:ext cx="3013241" cy="898072"/>
                <a:chOff x="653143" y="3323771"/>
                <a:chExt cx="2873828" cy="898072"/>
              </a:xfrm>
            </p:grpSpPr>
            <p:cxnSp>
              <p:nvCxnSpPr>
                <p:cNvPr id="14" name="직선 연결선 13"/>
                <p:cNvCxnSpPr/>
                <p:nvPr/>
              </p:nvCxnSpPr>
              <p:spPr>
                <a:xfrm>
                  <a:off x="653143" y="3323771"/>
                  <a:ext cx="2873828" cy="0"/>
                </a:xfrm>
                <a:prstGeom prst="line">
                  <a:avLst/>
                </a:prstGeom>
                <a:ln w="120650" cap="rnd">
                  <a:solidFill>
                    <a:srgbClr val="091922"/>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653143" y="4221843"/>
                  <a:ext cx="2873828" cy="0"/>
                </a:xfrm>
                <a:prstGeom prst="line">
                  <a:avLst/>
                </a:prstGeom>
                <a:ln w="120650" cap="rnd">
                  <a:solidFill>
                    <a:srgbClr val="091922"/>
                  </a:solidFill>
                </a:ln>
              </p:spPr>
              <p:style>
                <a:lnRef idx="1">
                  <a:schemeClr val="accent1"/>
                </a:lnRef>
                <a:fillRef idx="0">
                  <a:schemeClr val="accent1"/>
                </a:fillRef>
                <a:effectRef idx="0">
                  <a:schemeClr val="accent1"/>
                </a:effectRef>
                <a:fontRef idx="minor">
                  <a:schemeClr val="tx1"/>
                </a:fontRef>
              </p:style>
            </p:cxnSp>
          </p:grpSp>
          <p:cxnSp>
            <p:nvCxnSpPr>
              <p:cNvPr id="19" name="직선 연결선 18"/>
              <p:cNvCxnSpPr/>
              <p:nvPr/>
            </p:nvCxnSpPr>
            <p:spPr>
              <a:xfrm>
                <a:off x="5502563" y="4597093"/>
                <a:ext cx="226562" cy="0"/>
              </a:xfrm>
              <a:prstGeom prst="line">
                <a:avLst/>
              </a:prstGeom>
              <a:ln w="1206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5885700" y="4597093"/>
                <a:ext cx="226562" cy="0"/>
              </a:xfrm>
              <a:prstGeom prst="line">
                <a:avLst/>
              </a:prstGeom>
              <a:ln w="1206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6385746" y="4597093"/>
                <a:ext cx="95409" cy="0"/>
              </a:xfrm>
              <a:prstGeom prst="line">
                <a:avLst/>
              </a:prstGeom>
              <a:ln w="120650" cap="rnd">
                <a:solidFill>
                  <a:srgbClr val="0938FF"/>
                </a:solidFill>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6606514" y="4597093"/>
                <a:ext cx="95409" cy="0"/>
              </a:xfrm>
              <a:prstGeom prst="line">
                <a:avLst/>
              </a:prstGeom>
              <a:ln w="120650" cap="rnd">
                <a:solidFill>
                  <a:srgbClr val="0938FF"/>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6828704" y="4597093"/>
                <a:ext cx="95409" cy="0"/>
              </a:xfrm>
              <a:prstGeom prst="line">
                <a:avLst/>
              </a:prstGeom>
              <a:ln w="120650" cap="rnd">
                <a:solidFill>
                  <a:srgbClr val="0938FF"/>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7049472" y="4597093"/>
                <a:ext cx="95409" cy="0"/>
              </a:xfrm>
              <a:prstGeom prst="line">
                <a:avLst/>
              </a:prstGeom>
              <a:ln w="120650" cap="rnd">
                <a:solidFill>
                  <a:srgbClr val="0938FF"/>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7579312" y="4597093"/>
                <a:ext cx="95409"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a:off x="7801502" y="4597093"/>
                <a:ext cx="95409"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8022270" y="4597093"/>
                <a:ext cx="95409"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a:off x="5502563" y="5797243"/>
                <a:ext cx="226562" cy="0"/>
              </a:xfrm>
              <a:prstGeom prst="line">
                <a:avLst/>
              </a:prstGeom>
              <a:ln w="1206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p:nvPr/>
            </p:nvCxnSpPr>
            <p:spPr>
              <a:xfrm>
                <a:off x="5885700" y="5797243"/>
                <a:ext cx="226562" cy="0"/>
              </a:xfrm>
              <a:prstGeom prst="line">
                <a:avLst/>
              </a:prstGeom>
              <a:ln w="12065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a:off x="6606514" y="5797243"/>
                <a:ext cx="95409" cy="0"/>
              </a:xfrm>
              <a:prstGeom prst="line">
                <a:avLst/>
              </a:prstGeom>
              <a:ln w="120650" cap="rnd">
                <a:solidFill>
                  <a:srgbClr val="0938FF"/>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a:off x="6828704" y="5797243"/>
                <a:ext cx="95409" cy="0"/>
              </a:xfrm>
              <a:prstGeom prst="line">
                <a:avLst/>
              </a:prstGeom>
              <a:ln w="120650" cap="rnd">
                <a:solidFill>
                  <a:srgbClr val="0938FF"/>
                </a:solidFill>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a:off x="7358544" y="5797243"/>
                <a:ext cx="95409"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7579312" y="5797243"/>
                <a:ext cx="95409"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7801502" y="5797243"/>
                <a:ext cx="95409"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a:off x="8022270" y="5797243"/>
                <a:ext cx="95409"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214257" y="1241879"/>
                <a:ext cx="2884123" cy="369332"/>
              </a:xfrm>
              <a:prstGeom prst="rect">
                <a:avLst/>
              </a:prstGeom>
            </p:spPr>
            <p:txBody>
              <a:bodyPr wrap="none">
                <a:spAutoFit/>
              </a:bodyPr>
              <a:lstStyle/>
              <a:p>
                <a:r>
                  <a:rPr lang="en-US" altLang="ko-KR" b="1" dirty="0">
                    <a:solidFill>
                      <a:srgbClr val="316B8B"/>
                    </a:solidFill>
                    <a:latin typeface="리디바탕" panose="020B0600000101010101" pitchFamily="34" charset="-127"/>
                    <a:ea typeface="리디바탕" panose="020B0600000101010101" pitchFamily="34" charset="-127"/>
                    <a:cs typeface="Arial" panose="020B0604020202020204" pitchFamily="34" charset="0"/>
                  </a:rPr>
                  <a:t>Genome-wide alignment</a:t>
                </a:r>
                <a:endParaRPr lang="en-US" altLang="ko-KR" dirty="0">
                  <a:solidFill>
                    <a:srgbClr val="316B8B"/>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55" name="직사각형 54"/>
              <p:cNvSpPr/>
              <p:nvPr/>
            </p:nvSpPr>
            <p:spPr>
              <a:xfrm>
                <a:off x="5285302" y="3829030"/>
                <a:ext cx="2467342" cy="369332"/>
              </a:xfrm>
              <a:prstGeom prst="rect">
                <a:avLst/>
              </a:prstGeom>
            </p:spPr>
            <p:txBody>
              <a:bodyPr wrap="none">
                <a:spAutoFit/>
              </a:bodyPr>
              <a:lstStyle/>
              <a:p>
                <a:r>
                  <a:rPr lang="en-US" altLang="ko-KR" b="1" dirty="0">
                    <a:solidFill>
                      <a:srgbClr val="316B8B"/>
                    </a:solidFill>
                    <a:latin typeface="리디바탕" panose="020B0600000101010101" pitchFamily="34" charset="-127"/>
                    <a:ea typeface="리디바탕" panose="020B0600000101010101" pitchFamily="34" charset="-127"/>
                    <a:cs typeface="Arial" panose="020B0604020202020204" pitchFamily="34" charset="0"/>
                  </a:rPr>
                  <a:t>Gene family analysis</a:t>
                </a:r>
                <a:endParaRPr lang="en-US" altLang="ko-KR" dirty="0">
                  <a:solidFill>
                    <a:srgbClr val="316B8B"/>
                  </a:solidFill>
                  <a:latin typeface="리디바탕" panose="020B0600000101010101" pitchFamily="34" charset="-127"/>
                  <a:ea typeface="리디바탕" panose="020B0600000101010101" pitchFamily="34" charset="-127"/>
                  <a:cs typeface="Arial" panose="020B0604020202020204" pitchFamily="34" charset="0"/>
                </a:endParaRPr>
              </a:p>
            </p:txBody>
          </p:sp>
          <p:sp>
            <p:nvSpPr>
              <p:cNvPr id="56" name="직사각형 55"/>
              <p:cNvSpPr/>
              <p:nvPr/>
            </p:nvSpPr>
            <p:spPr>
              <a:xfrm>
                <a:off x="8877588" y="3850582"/>
                <a:ext cx="1955850" cy="369332"/>
              </a:xfrm>
              <a:prstGeom prst="rect">
                <a:avLst/>
              </a:prstGeom>
            </p:spPr>
            <p:txBody>
              <a:bodyPr wrap="none">
                <a:spAutoFit/>
              </a:bodyPr>
              <a:lstStyle/>
              <a:p>
                <a:r>
                  <a:rPr lang="en-US" altLang="ko-KR" b="1" dirty="0" err="1">
                    <a:solidFill>
                      <a:srgbClr val="316B8B"/>
                    </a:solidFill>
                    <a:latin typeface="리디바탕" panose="020B0600000101010101" pitchFamily="34" charset="-127"/>
                    <a:ea typeface="리디바탕" panose="020B0600000101010101" pitchFamily="34" charset="-127"/>
                    <a:cs typeface="Arial" panose="020B0604020202020204" pitchFamily="34" charset="0"/>
                  </a:rPr>
                  <a:t>dN</a:t>
                </a:r>
                <a:r>
                  <a:rPr lang="en-US" altLang="ko-KR" b="1" dirty="0">
                    <a:solidFill>
                      <a:srgbClr val="316B8B"/>
                    </a:solidFill>
                    <a:latin typeface="리디바탕" panose="020B0600000101010101" pitchFamily="34" charset="-127"/>
                    <a:ea typeface="리디바탕" panose="020B0600000101010101" pitchFamily="34" charset="-127"/>
                    <a:cs typeface="Arial" panose="020B0604020202020204" pitchFamily="34" charset="0"/>
                  </a:rPr>
                  <a:t>/</a:t>
                </a:r>
                <a:r>
                  <a:rPr lang="en-US" altLang="ko-KR" b="1" dirty="0" err="1">
                    <a:solidFill>
                      <a:srgbClr val="316B8B"/>
                    </a:solidFill>
                    <a:latin typeface="리디바탕" panose="020B0600000101010101" pitchFamily="34" charset="-127"/>
                    <a:ea typeface="리디바탕" panose="020B0600000101010101" pitchFamily="34" charset="-127"/>
                    <a:cs typeface="Arial" panose="020B0604020202020204" pitchFamily="34" charset="0"/>
                  </a:rPr>
                  <a:t>dS</a:t>
                </a:r>
                <a:r>
                  <a:rPr lang="en-US" altLang="ko-KR" b="1" dirty="0">
                    <a:solidFill>
                      <a:srgbClr val="316B8B"/>
                    </a:solidFill>
                    <a:latin typeface="리디바탕" panose="020B0600000101010101" pitchFamily="34" charset="-127"/>
                    <a:ea typeface="리디바탕" panose="020B0600000101010101" pitchFamily="34" charset="-127"/>
                    <a:cs typeface="Arial" panose="020B0604020202020204" pitchFamily="34" charset="0"/>
                  </a:rPr>
                  <a:t> analysis</a:t>
                </a:r>
                <a:endParaRPr lang="en-US" altLang="ko-KR" dirty="0">
                  <a:solidFill>
                    <a:srgbClr val="316B8B"/>
                  </a:solidFill>
                  <a:latin typeface="리디바탕" panose="020B0600000101010101" pitchFamily="34" charset="-127"/>
                  <a:ea typeface="리디바탕" panose="020B0600000101010101" pitchFamily="34" charset="-127"/>
                  <a:cs typeface="Arial" panose="020B0604020202020204" pitchFamily="34" charset="0"/>
                </a:endParaRPr>
              </a:p>
            </p:txBody>
          </p:sp>
          <p:grpSp>
            <p:nvGrpSpPr>
              <p:cNvPr id="93" name="그룹 92"/>
              <p:cNvGrpSpPr/>
              <p:nvPr/>
            </p:nvGrpSpPr>
            <p:grpSpPr>
              <a:xfrm>
                <a:off x="8877588" y="2137941"/>
                <a:ext cx="3013241" cy="898072"/>
                <a:chOff x="653143" y="3323771"/>
                <a:chExt cx="2873828" cy="898072"/>
              </a:xfrm>
            </p:grpSpPr>
            <p:cxnSp>
              <p:nvCxnSpPr>
                <p:cNvPr id="94" name="직선 연결선 93"/>
                <p:cNvCxnSpPr/>
                <p:nvPr/>
              </p:nvCxnSpPr>
              <p:spPr>
                <a:xfrm>
                  <a:off x="653143" y="3323771"/>
                  <a:ext cx="2873828" cy="0"/>
                </a:xfrm>
                <a:prstGeom prst="line">
                  <a:avLst/>
                </a:prstGeom>
                <a:ln w="120650" cap="rnd">
                  <a:solidFill>
                    <a:srgbClr val="091922"/>
                  </a:solidFill>
                </a:ln>
              </p:spPr>
              <p:style>
                <a:lnRef idx="1">
                  <a:schemeClr val="accent1"/>
                </a:lnRef>
                <a:fillRef idx="0">
                  <a:schemeClr val="accent1"/>
                </a:fillRef>
                <a:effectRef idx="0">
                  <a:schemeClr val="accent1"/>
                </a:effectRef>
                <a:fontRef idx="minor">
                  <a:schemeClr val="tx1"/>
                </a:fontRef>
              </p:style>
            </p:cxnSp>
            <p:cxnSp>
              <p:nvCxnSpPr>
                <p:cNvPr id="95" name="직선 연결선 94"/>
                <p:cNvCxnSpPr/>
                <p:nvPr/>
              </p:nvCxnSpPr>
              <p:spPr>
                <a:xfrm>
                  <a:off x="653143" y="4221843"/>
                  <a:ext cx="2873828" cy="0"/>
                </a:xfrm>
                <a:prstGeom prst="line">
                  <a:avLst/>
                </a:prstGeom>
                <a:ln w="120650" cap="rnd">
                  <a:solidFill>
                    <a:srgbClr val="091922"/>
                  </a:solidFill>
                </a:ln>
              </p:spPr>
              <p:style>
                <a:lnRef idx="1">
                  <a:schemeClr val="accent1"/>
                </a:lnRef>
                <a:fillRef idx="0">
                  <a:schemeClr val="accent1"/>
                </a:fillRef>
                <a:effectRef idx="0">
                  <a:schemeClr val="accent1"/>
                </a:effectRef>
                <a:fontRef idx="minor">
                  <a:schemeClr val="tx1"/>
                </a:fontRef>
              </p:style>
            </p:cxnSp>
          </p:grpSp>
          <p:sp>
            <p:nvSpPr>
              <p:cNvPr id="96" name="직사각형 95"/>
              <p:cNvSpPr/>
              <p:nvPr/>
            </p:nvSpPr>
            <p:spPr>
              <a:xfrm>
                <a:off x="8806543" y="1241879"/>
                <a:ext cx="2891304" cy="369332"/>
              </a:xfrm>
              <a:prstGeom prst="rect">
                <a:avLst/>
              </a:prstGeom>
            </p:spPr>
            <p:txBody>
              <a:bodyPr wrap="none">
                <a:spAutoFit/>
              </a:bodyPr>
              <a:lstStyle/>
              <a:p>
                <a:r>
                  <a:rPr lang="en-US" altLang="ko-KR" b="1" dirty="0">
                    <a:solidFill>
                      <a:srgbClr val="316B8B"/>
                    </a:solidFill>
                    <a:latin typeface="리디바탕" panose="020B0600000101010101" pitchFamily="34" charset="-127"/>
                    <a:ea typeface="리디바탕" panose="020B0600000101010101" pitchFamily="34" charset="-127"/>
                    <a:cs typeface="Arial" panose="020B0604020202020204" pitchFamily="34" charset="0"/>
                  </a:rPr>
                  <a:t>Comparative annotation</a:t>
                </a:r>
                <a:endParaRPr lang="en-US" altLang="ko-KR" dirty="0">
                  <a:solidFill>
                    <a:srgbClr val="316B8B"/>
                  </a:solidFill>
                  <a:latin typeface="리디바탕" panose="020B0600000101010101" pitchFamily="34" charset="-127"/>
                  <a:ea typeface="리디바탕" panose="020B0600000101010101" pitchFamily="34" charset="-127"/>
                  <a:cs typeface="Arial" panose="020B0604020202020204" pitchFamily="34" charset="0"/>
                </a:endParaRPr>
              </a:p>
            </p:txBody>
          </p:sp>
          <p:cxnSp>
            <p:nvCxnSpPr>
              <p:cNvPr id="99" name="직선 연결선 98"/>
              <p:cNvCxnSpPr/>
              <p:nvPr/>
            </p:nvCxnSpPr>
            <p:spPr>
              <a:xfrm>
                <a:off x="9431325" y="1990574"/>
                <a:ext cx="226562"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cxnSp>
            <p:nvCxnSpPr>
              <p:cNvPr id="100" name="직선 연결선 99"/>
              <p:cNvCxnSpPr/>
              <p:nvPr/>
            </p:nvCxnSpPr>
            <p:spPr>
              <a:xfrm>
                <a:off x="9823650" y="1990574"/>
                <a:ext cx="226562"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p:nvPr/>
            </p:nvCxnSpPr>
            <p:spPr>
              <a:xfrm>
                <a:off x="10352429" y="1990574"/>
                <a:ext cx="226562"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cxnSp>
            <p:nvCxnSpPr>
              <p:cNvPr id="103" name="직선 연결선 102"/>
              <p:cNvCxnSpPr/>
              <p:nvPr/>
            </p:nvCxnSpPr>
            <p:spPr>
              <a:xfrm>
                <a:off x="10723851" y="1990574"/>
                <a:ext cx="226562"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p:nvPr/>
            </p:nvCxnSpPr>
            <p:spPr>
              <a:xfrm>
                <a:off x="11094470" y="1990574"/>
                <a:ext cx="226562" cy="0"/>
              </a:xfrm>
              <a:prstGeom prst="line">
                <a:avLst/>
              </a:prstGeom>
              <a:ln w="120650" cap="rnd">
                <a:solidFill>
                  <a:srgbClr val="0DC189"/>
                </a:solidFill>
              </a:ln>
            </p:spPr>
            <p:style>
              <a:lnRef idx="1">
                <a:schemeClr val="accent1"/>
              </a:lnRef>
              <a:fillRef idx="0">
                <a:schemeClr val="accent1"/>
              </a:fillRef>
              <a:effectRef idx="0">
                <a:schemeClr val="accent1"/>
              </a:effectRef>
              <a:fontRef idx="minor">
                <a:schemeClr val="tx1"/>
              </a:fontRef>
            </p:style>
          </p:cxnSp>
          <p:cxnSp>
            <p:nvCxnSpPr>
              <p:cNvPr id="107" name="직선 연결선 106"/>
              <p:cNvCxnSpPr/>
              <p:nvPr/>
            </p:nvCxnSpPr>
            <p:spPr>
              <a:xfrm>
                <a:off x="9221512" y="3177015"/>
                <a:ext cx="226562" cy="0"/>
              </a:xfrm>
              <a:prstGeom prst="line">
                <a:avLst/>
              </a:prstGeom>
              <a:ln w="120650" cap="rnd">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8" name="직선 연결선 107"/>
              <p:cNvCxnSpPr/>
              <p:nvPr/>
            </p:nvCxnSpPr>
            <p:spPr>
              <a:xfrm>
                <a:off x="9613837" y="3177015"/>
                <a:ext cx="226562" cy="0"/>
              </a:xfrm>
              <a:prstGeom prst="line">
                <a:avLst/>
              </a:prstGeom>
              <a:ln w="120650" cap="rnd">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9" name="직선 연결선 108"/>
              <p:cNvCxnSpPr/>
              <p:nvPr/>
            </p:nvCxnSpPr>
            <p:spPr>
              <a:xfrm>
                <a:off x="10610570" y="3177015"/>
                <a:ext cx="226562" cy="0"/>
              </a:xfrm>
              <a:prstGeom prst="line">
                <a:avLst/>
              </a:prstGeom>
              <a:ln w="120650" cap="rnd">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0" name="직선 연결선 109"/>
              <p:cNvCxnSpPr/>
              <p:nvPr/>
            </p:nvCxnSpPr>
            <p:spPr>
              <a:xfrm>
                <a:off x="10981992" y="3177015"/>
                <a:ext cx="226562" cy="0"/>
              </a:xfrm>
              <a:prstGeom prst="line">
                <a:avLst/>
              </a:prstGeom>
              <a:ln w="120650" cap="rnd">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11352611" y="3177015"/>
                <a:ext cx="226562" cy="0"/>
              </a:xfrm>
              <a:prstGeom prst="line">
                <a:avLst/>
              </a:prstGeom>
              <a:ln w="120650" cap="rnd">
                <a:solidFill>
                  <a:srgbClr val="92D050"/>
                </a:solidFill>
              </a:ln>
            </p:spPr>
            <p:style>
              <a:lnRef idx="1">
                <a:schemeClr val="accent1"/>
              </a:lnRef>
              <a:fillRef idx="0">
                <a:schemeClr val="accent1"/>
              </a:fillRef>
              <a:effectRef idx="0">
                <a:schemeClr val="accent1"/>
              </a:effectRef>
              <a:fontRef idx="minor">
                <a:schemeClr val="tx1"/>
              </a:fontRef>
            </p:style>
          </p:cxnSp>
          <p:sp>
            <p:nvSpPr>
              <p:cNvPr id="115" name="아래쪽 화살표 114"/>
              <p:cNvSpPr/>
              <p:nvPr/>
            </p:nvSpPr>
            <p:spPr>
              <a:xfrm rot="900000">
                <a:off x="9460666" y="2311835"/>
                <a:ext cx="394442" cy="593614"/>
              </a:xfrm>
              <a:prstGeom prst="downArrow">
                <a:avLst>
                  <a:gd name="adj1" fmla="val 59202"/>
                  <a:gd name="adj2" fmla="val 27006"/>
                </a:avLst>
              </a:prstGeom>
              <a:solidFill>
                <a:srgbClr val="316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116" name="아래쪽 화살표 115"/>
              <p:cNvSpPr/>
              <p:nvPr/>
            </p:nvSpPr>
            <p:spPr>
              <a:xfrm rot="20700000">
                <a:off x="10793951" y="2326423"/>
                <a:ext cx="394442" cy="593614"/>
              </a:xfrm>
              <a:prstGeom prst="downArrow">
                <a:avLst>
                  <a:gd name="adj1" fmla="val 59202"/>
                  <a:gd name="adj2" fmla="val 27006"/>
                </a:avLst>
              </a:prstGeom>
              <a:solidFill>
                <a:srgbClr val="316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리디바탕" panose="020B0600000101010101" pitchFamily="34" charset="-127"/>
                  <a:ea typeface="리디바탕" panose="020B0600000101010101" pitchFamily="34" charset="-127"/>
                </a:endParaRPr>
              </a:p>
            </p:txBody>
          </p:sp>
          <p:sp>
            <p:nvSpPr>
              <p:cNvPr id="2" name="직사각형 1"/>
              <p:cNvSpPr/>
              <p:nvPr/>
            </p:nvSpPr>
            <p:spPr>
              <a:xfrm>
                <a:off x="4907099" y="1759598"/>
                <a:ext cx="901209" cy="523220"/>
              </a:xfrm>
              <a:prstGeom prst="rect">
                <a:avLst/>
              </a:prstGeom>
            </p:spPr>
            <p:txBody>
              <a:bodyPr wrap="none">
                <a:spAutoFit/>
              </a:bodyPr>
              <a:lstStyle/>
              <a:p>
                <a:r>
                  <a:rPr lang="en-US" altLang="ko-KR" sz="1400" b="1" dirty="0">
                    <a:latin typeface="리디바탕" panose="020B0600000101010101" pitchFamily="34" charset="-127"/>
                    <a:ea typeface="리디바탕" panose="020B0600000101010101" pitchFamily="34" charset="-127"/>
                    <a:cs typeface="Arial" panose="020B0604020202020204" pitchFamily="34" charset="0"/>
                  </a:rPr>
                  <a:t>Genome</a:t>
                </a:r>
              </a:p>
              <a:p>
                <a:r>
                  <a:rPr lang="en-US" altLang="ko-KR" sz="1400" b="1" dirty="0">
                    <a:latin typeface="리디바탕" panose="020B0600000101010101" pitchFamily="34" charset="-127"/>
                    <a:ea typeface="리디바탕" panose="020B0600000101010101" pitchFamily="34" charset="-127"/>
                    <a:cs typeface="Arial" panose="020B0604020202020204" pitchFamily="34" charset="0"/>
                  </a:rPr>
                  <a:t>A</a:t>
                </a:r>
                <a:endParaRPr lang="ko-KR" altLang="en-US" sz="1400" dirty="0">
                  <a:latin typeface="리디바탕" panose="020B0600000101010101" pitchFamily="34" charset="-127"/>
                  <a:ea typeface="리디바탕" panose="020B0600000101010101" pitchFamily="34" charset="-127"/>
                </a:endParaRPr>
              </a:p>
            </p:txBody>
          </p:sp>
          <p:sp>
            <p:nvSpPr>
              <p:cNvPr id="77" name="직사각형 76"/>
              <p:cNvSpPr/>
              <p:nvPr/>
            </p:nvSpPr>
            <p:spPr>
              <a:xfrm>
                <a:off x="4907099" y="2865420"/>
                <a:ext cx="296876" cy="307777"/>
              </a:xfrm>
              <a:prstGeom prst="rect">
                <a:avLst/>
              </a:prstGeom>
            </p:spPr>
            <p:txBody>
              <a:bodyPr wrap="none">
                <a:spAutoFit/>
              </a:bodyPr>
              <a:lstStyle/>
              <a:p>
                <a:r>
                  <a:rPr lang="en-US" altLang="ko-KR" sz="1400" b="1" dirty="0">
                    <a:latin typeface="리디바탕" panose="020B0600000101010101" pitchFamily="34" charset="-127"/>
                    <a:ea typeface="리디바탕" panose="020B0600000101010101" pitchFamily="34" charset="-127"/>
                    <a:cs typeface="Arial" panose="020B0604020202020204" pitchFamily="34" charset="0"/>
                  </a:rPr>
                  <a:t>B</a:t>
                </a:r>
                <a:endParaRPr lang="ko-KR" altLang="en-US" sz="1400" dirty="0">
                  <a:latin typeface="리디바탕" panose="020B0600000101010101" pitchFamily="34" charset="-127"/>
                  <a:ea typeface="리디바탕" panose="020B0600000101010101" pitchFamily="34" charset="-127"/>
                </a:endParaRPr>
              </a:p>
            </p:txBody>
          </p:sp>
          <p:sp>
            <p:nvSpPr>
              <p:cNvPr id="78" name="직사각형 77"/>
              <p:cNvSpPr/>
              <p:nvPr/>
            </p:nvSpPr>
            <p:spPr>
              <a:xfrm>
                <a:off x="4865330" y="4265481"/>
                <a:ext cx="901209" cy="307777"/>
              </a:xfrm>
              <a:prstGeom prst="rect">
                <a:avLst/>
              </a:prstGeom>
            </p:spPr>
            <p:txBody>
              <a:bodyPr wrap="none">
                <a:spAutoFit/>
              </a:bodyPr>
              <a:lstStyle/>
              <a:p>
                <a:r>
                  <a:rPr lang="en-US" altLang="ko-KR" sz="1400" b="1" dirty="0">
                    <a:latin typeface="리디바탕" panose="020B0600000101010101" pitchFamily="34" charset="-127"/>
                    <a:ea typeface="리디바탕" panose="020B0600000101010101" pitchFamily="34" charset="-127"/>
                    <a:cs typeface="Arial" panose="020B0604020202020204" pitchFamily="34" charset="0"/>
                  </a:rPr>
                  <a:t>Genome</a:t>
                </a:r>
              </a:p>
            </p:txBody>
          </p:sp>
          <p:sp>
            <p:nvSpPr>
              <p:cNvPr id="79" name="직사각형 78"/>
              <p:cNvSpPr/>
              <p:nvPr/>
            </p:nvSpPr>
            <p:spPr>
              <a:xfrm>
                <a:off x="4865330" y="5484770"/>
                <a:ext cx="296876" cy="307777"/>
              </a:xfrm>
              <a:prstGeom prst="rect">
                <a:avLst/>
              </a:prstGeom>
            </p:spPr>
            <p:txBody>
              <a:bodyPr wrap="none">
                <a:spAutoFit/>
              </a:bodyPr>
              <a:lstStyle/>
              <a:p>
                <a:r>
                  <a:rPr lang="en-US" altLang="ko-KR" sz="1400" b="1" dirty="0">
                    <a:latin typeface="리디바탕" panose="020B0600000101010101" pitchFamily="34" charset="-127"/>
                    <a:ea typeface="리디바탕" panose="020B0600000101010101" pitchFamily="34" charset="-127"/>
                    <a:cs typeface="Arial" panose="020B0604020202020204" pitchFamily="34" charset="0"/>
                  </a:rPr>
                  <a:t>B</a:t>
                </a:r>
                <a:endParaRPr lang="ko-KR" altLang="en-US" sz="1400" dirty="0">
                  <a:latin typeface="리디바탕" panose="020B0600000101010101" pitchFamily="34" charset="-127"/>
                  <a:ea typeface="리디바탕" panose="020B0600000101010101" pitchFamily="34" charset="-127"/>
                </a:endParaRPr>
              </a:p>
            </p:txBody>
          </p:sp>
          <p:sp>
            <p:nvSpPr>
              <p:cNvPr id="80" name="직사각형 79"/>
              <p:cNvSpPr/>
              <p:nvPr/>
            </p:nvSpPr>
            <p:spPr>
              <a:xfrm>
                <a:off x="4865330" y="4572826"/>
                <a:ext cx="320922" cy="307777"/>
              </a:xfrm>
              <a:prstGeom prst="rect">
                <a:avLst/>
              </a:prstGeom>
            </p:spPr>
            <p:txBody>
              <a:bodyPr wrap="none">
                <a:spAutoFit/>
              </a:bodyPr>
              <a:lstStyle/>
              <a:p>
                <a:r>
                  <a:rPr lang="en-US" altLang="ko-KR" sz="1400" b="1" dirty="0">
                    <a:latin typeface="리디바탕" panose="020B0600000101010101" pitchFamily="34" charset="-127"/>
                    <a:ea typeface="리디바탕" panose="020B0600000101010101" pitchFamily="34" charset="-127"/>
                    <a:cs typeface="Arial" panose="020B0604020202020204" pitchFamily="34" charset="0"/>
                  </a:rPr>
                  <a:t>A</a:t>
                </a:r>
                <a:endParaRPr lang="ko-KR" altLang="en-US" sz="1400" dirty="0">
                  <a:latin typeface="리디바탕" panose="020B0600000101010101" pitchFamily="34" charset="-127"/>
                  <a:ea typeface="리디바탕" panose="020B0600000101010101" pitchFamily="34" charset="-127"/>
                </a:endParaRPr>
              </a:p>
            </p:txBody>
          </p:sp>
          <p:sp>
            <p:nvSpPr>
              <p:cNvPr id="16" name="직사각형 15"/>
              <p:cNvSpPr/>
              <p:nvPr/>
            </p:nvSpPr>
            <p:spPr>
              <a:xfrm>
                <a:off x="4865330" y="978436"/>
                <a:ext cx="199097" cy="369332"/>
              </a:xfrm>
              <a:prstGeom prst="rect">
                <a:avLst/>
              </a:prstGeom>
            </p:spPr>
            <p:txBody>
              <a:bodyPr wrap="none">
                <a:spAutoFit/>
              </a:bodyPr>
              <a:lstStyle/>
              <a:p>
                <a:endParaRPr lang="en-US" altLang="ko-KR" dirty="0">
                  <a:latin typeface="리디바탕" panose="020B0600000101010101" pitchFamily="34" charset="-127"/>
                  <a:ea typeface="리디바탕" panose="020B0600000101010101" pitchFamily="34" charset="-127"/>
                  <a:cs typeface="Arial" panose="020B0604020202020204" pitchFamily="34" charset="0"/>
                </a:endParaRPr>
              </a:p>
            </p:txBody>
          </p:sp>
        </p:grpSp>
        <p:pic>
          <p:nvPicPr>
            <p:cNvPr id="3074" name="Picture 2" descr="hillis2e_ch15">
              <a:extLst>
                <a:ext uri="{FF2B5EF4-FFF2-40B4-BE49-F238E27FC236}">
                  <a16:creationId xmlns:a16="http://schemas.microsoft.com/office/drawing/2014/main" id="{563D5426-4B66-40DE-B80B-4F7E7E26B8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0070"/>
            <a:stretch/>
          </p:blipFill>
          <p:spPr bwMode="auto">
            <a:xfrm>
              <a:off x="9117893" y="4384413"/>
              <a:ext cx="2378660" cy="2047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59747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45">
      <a:majorFont>
        <a:latin typeface="리디바탕"/>
        <a:ea typeface="리디바탕"/>
        <a:cs typeface=""/>
      </a:majorFont>
      <a:minorFont>
        <a:latin typeface="리디바탕"/>
        <a:ea typeface="리디바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8312</TotalTime>
  <Words>4226</Words>
  <Application>Microsoft Office PowerPoint</Application>
  <PresentationFormat>와이드스크린</PresentationFormat>
  <Paragraphs>582</Paragraphs>
  <Slides>40</Slides>
  <Notes>1</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40</vt:i4>
      </vt:variant>
    </vt:vector>
  </HeadingPairs>
  <TitlesOfParts>
    <vt:vector size="49" baseType="lpstr">
      <vt:lpstr>SimSun</vt:lpstr>
      <vt:lpstr>리디바탕</vt:lpstr>
      <vt:lpstr>맑은 고딕</vt:lpstr>
      <vt:lpstr>Agency FB</vt:lpstr>
      <vt:lpstr>Arial</vt:lpstr>
      <vt:lpstr>Palatino Linotype</vt:lpstr>
      <vt:lpstr>Times New Roman</vt:lpstr>
      <vt:lpstr>Wingdings</vt:lpstr>
      <vt:lpstr>Office 테마</vt:lpstr>
      <vt:lpstr>PowerPoint 프레젠테이션</vt:lpstr>
      <vt:lpstr>Contents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3.3.1. Identifications and classifications of positively selected genes under different evolutionary models related to water-to-land transition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analyses between genome assemblies</dc:title>
  <dc:creator>juwan</dc:creator>
  <cp:lastModifiedBy>juwan</cp:lastModifiedBy>
  <cp:revision>295</cp:revision>
  <cp:lastPrinted>2021-06-09T23:45:54Z</cp:lastPrinted>
  <dcterms:created xsi:type="dcterms:W3CDTF">2021-03-08T00:30:50Z</dcterms:created>
  <dcterms:modified xsi:type="dcterms:W3CDTF">2021-06-10T00:11:38Z</dcterms:modified>
</cp:coreProperties>
</file>